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9" r:id="rId2"/>
    <p:sldId id="256" r:id="rId3"/>
    <p:sldId id="257" r:id="rId4"/>
    <p:sldId id="258" r:id="rId5"/>
    <p:sldId id="259" r:id="rId6"/>
    <p:sldId id="260" r:id="rId7"/>
    <p:sldId id="261" r:id="rId8"/>
    <p:sldId id="262" r:id="rId9"/>
    <p:sldId id="263" r:id="rId10"/>
    <p:sldId id="280" r:id="rId11"/>
    <p:sldId id="264" r:id="rId12"/>
    <p:sldId id="265" r:id="rId13"/>
    <p:sldId id="281" r:id="rId14"/>
    <p:sldId id="266" r:id="rId15"/>
    <p:sldId id="271" r:id="rId16"/>
    <p:sldId id="268" r:id="rId17"/>
    <p:sldId id="269" r:id="rId18"/>
    <p:sldId id="270" r:id="rId19"/>
    <p:sldId id="282" r:id="rId20"/>
    <p:sldId id="267" r:id="rId21"/>
    <p:sldId id="275" r:id="rId22"/>
    <p:sldId id="273" r:id="rId23"/>
    <p:sldId id="276" r:id="rId24"/>
    <p:sldId id="277" r:id="rId25"/>
    <p:sldId id="278"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CD017-C9B7-004D-8A5B-B69D95952D14}" v="75" dt="2019-10-19T14:33:38.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1"/>
    <p:restoredTop sz="94616"/>
  </p:normalViewPr>
  <p:slideViewPr>
    <p:cSldViewPr snapToGrid="0" snapToObjects="1">
      <p:cViewPr varScale="1">
        <p:scale>
          <a:sx n="93" d="100"/>
          <a:sy n="93" d="100"/>
        </p:scale>
        <p:origin x="5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2E66-9F18-C045-8B4E-C75E047AE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B8E212-745C-274F-86A9-E8E889E6A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168AC-A961-6D4C-86CE-314A47A263F4}"/>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1DF1D1DE-A80A-A84A-9E59-86442E6D0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0DDAA-66A3-FB49-9C65-2A31888F23CB}"/>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150535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0DF0-E870-6042-AFB5-96521AEC8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1D639-1AEC-F944-A896-3D3010C3E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6E3A9-BBB3-3D40-AAC9-A20225260AE0}"/>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3054BF80-1213-224B-93A2-3F76402E9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427CF-8493-E84D-A635-E64B7823696C}"/>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286926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FA273F-C51E-7C4D-A40E-AC0E24ECB3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8024EF-9190-8341-9778-182D9AA4E1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3761-2E46-E54D-B170-53F4BBF7EAA0}"/>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11B9762A-4BFE-B541-B5A7-2BA461BEF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C0B9F-30B4-3742-8B9D-15B3C256B29D}"/>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215218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C6DB-A648-3F4F-BF54-2EB922972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1E2EE-D869-AC44-A1A8-46D2790D8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F1870-0243-8F4B-8DCB-00F117E91756}"/>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D523050D-6E3D-E340-8FF7-EB2128B4B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3884C-B06C-6A40-91E8-03665C0EE75F}"/>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137909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EABC-A933-2F40-A34D-931D1C7DAD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44FEBD-3F04-4B4E-8F7F-7E1648BA46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87159-4C4E-4E4B-8AE7-E279BF4A6AAA}"/>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D6F8CB1D-7146-6E49-9564-F77156037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E61830-8C53-214E-A68A-AACFA1FA46C0}"/>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201372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E6925-8BDA-FC4B-8FBF-13D0A36CE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674E3-05E8-3649-8716-94BB3B6826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640F22-B875-4543-879F-2B61DE489D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59B9C-5AFD-6749-B4FC-6CEE2BFD61AF}"/>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6" name="Footer Placeholder 5">
            <a:extLst>
              <a:ext uri="{FF2B5EF4-FFF2-40B4-BE49-F238E27FC236}">
                <a16:creationId xmlns:a16="http://schemas.microsoft.com/office/drawing/2014/main" id="{33BA1EA4-B524-C143-9CAF-50B71DE6E5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39BBF-003F-EC4B-BE4A-0DBF862D9DAA}"/>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11661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D5B4-2F73-B94F-B7A3-C83D54F9F5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6F069-C41C-DE49-9186-329351B2B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180944-618D-5C4E-86C7-77759EEDE4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7EC5FC-88E8-DB41-BD1A-6283F2473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FB87F-0A3A-0E4B-8755-E8FC03F798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36BA6-F59F-1141-BAF3-E33729A6B5E0}"/>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8" name="Footer Placeholder 7">
            <a:extLst>
              <a:ext uri="{FF2B5EF4-FFF2-40B4-BE49-F238E27FC236}">
                <a16:creationId xmlns:a16="http://schemas.microsoft.com/office/drawing/2014/main" id="{7F5C7249-EBD9-7C48-858C-7AAF0F94D7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B6A93-19FF-6E44-86AD-1324A38834EC}"/>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609010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6B54-4830-D246-9B7A-C90D4D038D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5D30C9-2915-0944-ACE1-84144468DAF7}"/>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4" name="Footer Placeholder 3">
            <a:extLst>
              <a:ext uri="{FF2B5EF4-FFF2-40B4-BE49-F238E27FC236}">
                <a16:creationId xmlns:a16="http://schemas.microsoft.com/office/drawing/2014/main" id="{7BA77065-AF78-574B-99F7-7B163D02F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246C5C-507F-4F4C-B6C9-B1BAADA1D261}"/>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1127863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09F33-456E-CF43-83F9-18F0036ECC59}"/>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3" name="Footer Placeholder 2">
            <a:extLst>
              <a:ext uri="{FF2B5EF4-FFF2-40B4-BE49-F238E27FC236}">
                <a16:creationId xmlns:a16="http://schemas.microsoft.com/office/drawing/2014/main" id="{520255E5-4E8C-0042-9B07-F12FB67239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E5CD73-49E8-7E4A-901D-8419A07BEA51}"/>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144290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1453-762F-6642-B562-5886342DC0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BA0C5-8CC1-ED43-A2B7-1EF58F978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0C067-3CB0-A04F-B2AF-B6B17EF87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9E7FE-BB6F-C74C-94D4-674B57128097}"/>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6" name="Footer Placeholder 5">
            <a:extLst>
              <a:ext uri="{FF2B5EF4-FFF2-40B4-BE49-F238E27FC236}">
                <a16:creationId xmlns:a16="http://schemas.microsoft.com/office/drawing/2014/main" id="{05C6F5B8-9B2F-AC45-9BAF-073579C5C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8D03E-D96F-DD4A-AF77-A068DF96CAA6}"/>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376237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8250-F582-C249-839F-CCD79CCA7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90DE4-36A8-BE4E-A2CF-4A1084146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2635C-8E96-6B4A-AF28-D21D9BC9B2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C2444-333E-7144-9476-60A89C32F834}"/>
              </a:ext>
            </a:extLst>
          </p:cNvPr>
          <p:cNvSpPr>
            <a:spLocks noGrp="1"/>
          </p:cNvSpPr>
          <p:nvPr>
            <p:ph type="dt" sz="half" idx="10"/>
          </p:nvPr>
        </p:nvSpPr>
        <p:spPr/>
        <p:txBody>
          <a:bodyPr/>
          <a:lstStyle/>
          <a:p>
            <a:fld id="{7E35FA4A-C16C-AE48-8B90-083DFAFE836F}" type="datetimeFigureOut">
              <a:rPr lang="en-US" smtClean="0"/>
              <a:t>9/8/2024</a:t>
            </a:fld>
            <a:endParaRPr lang="en-US"/>
          </a:p>
        </p:txBody>
      </p:sp>
      <p:sp>
        <p:nvSpPr>
          <p:cNvPr id="6" name="Footer Placeholder 5">
            <a:extLst>
              <a:ext uri="{FF2B5EF4-FFF2-40B4-BE49-F238E27FC236}">
                <a16:creationId xmlns:a16="http://schemas.microsoft.com/office/drawing/2014/main" id="{87FBF097-43ED-F149-8CDD-F440985146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2847D-91BB-0B47-B271-459D45BC4CBA}"/>
              </a:ext>
            </a:extLst>
          </p:cNvPr>
          <p:cNvSpPr>
            <a:spLocks noGrp="1"/>
          </p:cNvSpPr>
          <p:nvPr>
            <p:ph type="sldNum" sz="quarter" idx="12"/>
          </p:nvPr>
        </p:nvSpPr>
        <p:spPr/>
        <p:txBody>
          <a:bodyPr/>
          <a:lstStyle/>
          <a:p>
            <a:fld id="{1927BFE1-13DE-014D-B658-1828AD490AE6}" type="slidenum">
              <a:rPr lang="en-US" smtClean="0"/>
              <a:t>‹#›</a:t>
            </a:fld>
            <a:endParaRPr lang="en-US"/>
          </a:p>
        </p:txBody>
      </p:sp>
    </p:spTree>
    <p:extLst>
      <p:ext uri="{BB962C8B-B14F-4D97-AF65-F5344CB8AC3E}">
        <p14:creationId xmlns:p14="http://schemas.microsoft.com/office/powerpoint/2010/main" val="79321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00B90D-B814-CE4E-848A-AAB22330E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D5C3C1-8899-CE4A-88ED-97EB022C1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76775-0BC7-6B40-B426-215F6F62DD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5FA4A-C16C-AE48-8B90-083DFAFE836F}" type="datetimeFigureOut">
              <a:rPr lang="en-US" smtClean="0"/>
              <a:t>9/8/2024</a:t>
            </a:fld>
            <a:endParaRPr lang="en-US"/>
          </a:p>
        </p:txBody>
      </p:sp>
      <p:sp>
        <p:nvSpPr>
          <p:cNvPr id="5" name="Footer Placeholder 4">
            <a:extLst>
              <a:ext uri="{FF2B5EF4-FFF2-40B4-BE49-F238E27FC236}">
                <a16:creationId xmlns:a16="http://schemas.microsoft.com/office/drawing/2014/main" id="{D77FCB7A-6C07-A04C-84B9-711A6B7F8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D1CB6F-B472-FB4B-A8B0-39365479CA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7BFE1-13DE-014D-B658-1828AD490AE6}" type="slidenum">
              <a:rPr lang="en-US" smtClean="0"/>
              <a:t>‹#›</a:t>
            </a:fld>
            <a:endParaRPr lang="en-US"/>
          </a:p>
        </p:txBody>
      </p:sp>
    </p:spTree>
    <p:extLst>
      <p:ext uri="{BB962C8B-B14F-4D97-AF65-F5344CB8AC3E}">
        <p14:creationId xmlns:p14="http://schemas.microsoft.com/office/powerpoint/2010/main" val="3384510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172729-B567-A547-B332-083D9252C8A0}"/>
              </a:ext>
            </a:extLst>
          </p:cNvPr>
          <p:cNvSpPr txBox="1"/>
          <p:nvPr/>
        </p:nvSpPr>
        <p:spPr>
          <a:xfrm>
            <a:off x="0" y="0"/>
            <a:ext cx="12192000" cy="2062103"/>
          </a:xfrm>
          <a:prstGeom prst="rect">
            <a:avLst/>
          </a:prstGeom>
          <a:solidFill>
            <a:srgbClr val="FF0000"/>
          </a:solid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AIM: How did the Delhi Sultanate and Seljuk Turks demonstrate continuities and changes in terms of governance, the spread of religion and </a:t>
            </a:r>
            <a:r>
              <a:rPr lang="en-US" sz="3200" b="1" dirty="0" err="1">
                <a:solidFill>
                  <a:schemeClr val="bg1"/>
                </a:solidFill>
                <a:latin typeface="Times New Roman" panose="02020603050405020304" pitchFamily="18" charset="0"/>
                <a:cs typeface="Times New Roman" panose="02020603050405020304" pitchFamily="18" charset="0"/>
              </a:rPr>
              <a:t>cuture</a:t>
            </a:r>
            <a:r>
              <a:rPr lang="en-US" sz="3200" b="1" dirty="0">
                <a:solidFill>
                  <a:schemeClr val="bg1"/>
                </a:solidFill>
                <a:latin typeface="Times New Roman" panose="02020603050405020304" pitchFamily="18" charset="0"/>
                <a:cs typeface="Times New Roman" panose="02020603050405020304" pitchFamily="18" charset="0"/>
              </a:rPr>
              <a:t> and military actions with empires from 1000-1450?</a:t>
            </a:r>
          </a:p>
        </p:txBody>
      </p:sp>
      <p:sp>
        <p:nvSpPr>
          <p:cNvPr id="3" name="TextBox 2">
            <a:extLst>
              <a:ext uri="{FF2B5EF4-FFF2-40B4-BE49-F238E27FC236}">
                <a16:creationId xmlns:a16="http://schemas.microsoft.com/office/drawing/2014/main" id="{9AC423F1-CECB-A44D-92B5-553550218449}"/>
              </a:ext>
            </a:extLst>
          </p:cNvPr>
          <p:cNvSpPr txBox="1"/>
          <p:nvPr/>
        </p:nvSpPr>
        <p:spPr>
          <a:xfrm>
            <a:off x="9515475" y="1671638"/>
            <a:ext cx="241458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b="1" dirty="0">
                <a:latin typeface="Times New Roman" panose="02020603050405020304" pitchFamily="18" charset="0"/>
                <a:cs typeface="Times New Roman" panose="02020603050405020304" pitchFamily="18" charset="0"/>
              </a:rPr>
              <a:t>DO-NOW</a:t>
            </a:r>
          </a:p>
        </p:txBody>
      </p:sp>
      <p:sp>
        <p:nvSpPr>
          <p:cNvPr id="4" name="TextBox 3">
            <a:extLst>
              <a:ext uri="{FF2B5EF4-FFF2-40B4-BE49-F238E27FC236}">
                <a16:creationId xmlns:a16="http://schemas.microsoft.com/office/drawing/2014/main" id="{10C03959-7677-864E-B3FB-3E129EAA2824}"/>
              </a:ext>
            </a:extLst>
          </p:cNvPr>
          <p:cNvSpPr txBox="1"/>
          <p:nvPr/>
        </p:nvSpPr>
        <p:spPr>
          <a:xfrm>
            <a:off x="0" y="2481502"/>
            <a:ext cx="12192000" cy="4062651"/>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WRITE A HISTORICAL CONTEXT WHICH SUMMARIZES HOW EMPIRES GOVERNED, SPREAD CULTURE AND USED THEIR MILITARIES FROM 1000-1450.</a:t>
            </a:r>
          </a:p>
          <a:p>
            <a:endParaRPr lang="en-US" sz="5400" b="1" dirty="0">
              <a:latin typeface="Times New Roman" panose="02020603050405020304" pitchFamily="18" charset="0"/>
              <a:cs typeface="Times New Roman" panose="02020603050405020304" pitchFamily="18" charset="0"/>
            </a:endParaRPr>
          </a:p>
          <a:p>
            <a:r>
              <a:rPr lang="en-US" sz="5400" b="1" dirty="0">
                <a:latin typeface="Times New Roman" panose="02020603050405020304" pitchFamily="18" charset="0"/>
                <a:cs typeface="Times New Roman" panose="02020603050405020304" pitchFamily="18" charset="0"/>
              </a:rPr>
              <a:t>WRITE THIS ON A SEPARATE SHEET OF PAPER!</a:t>
            </a:r>
          </a:p>
        </p:txBody>
      </p:sp>
    </p:spTree>
    <p:extLst>
      <p:ext uri="{BB962C8B-B14F-4D97-AF65-F5344CB8AC3E}">
        <p14:creationId xmlns:p14="http://schemas.microsoft.com/office/powerpoint/2010/main" val="145673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17B1-031D-104C-BCD6-4BCB48E06908}"/>
              </a:ext>
            </a:extLst>
          </p:cNvPr>
          <p:cNvSpPr>
            <a:spLocks noGrp="1"/>
          </p:cNvSpPr>
          <p:nvPr>
            <p:ph type="title"/>
          </p:nvPr>
        </p:nvSpPr>
        <p:spPr>
          <a:xfrm>
            <a:off x="838200" y="0"/>
            <a:ext cx="10515600" cy="1325563"/>
          </a:xfrm>
        </p:spPr>
        <p:txBody>
          <a:bodyPr>
            <a:normAutofit/>
          </a:bodyPr>
          <a:lstStyle/>
          <a:p>
            <a:pPr algn="ctr"/>
            <a:r>
              <a:rPr lang="en-US" sz="8800" b="1" dirty="0">
                <a:latin typeface="Times New Roman" panose="02020603050405020304" pitchFamily="18" charset="0"/>
                <a:cs typeface="Times New Roman" panose="02020603050405020304" pitchFamily="18" charset="0"/>
              </a:rPr>
              <a:t>STOP AND JOT</a:t>
            </a:r>
          </a:p>
        </p:txBody>
      </p:sp>
      <p:sp>
        <p:nvSpPr>
          <p:cNvPr id="3" name="TextBox 2">
            <a:extLst>
              <a:ext uri="{FF2B5EF4-FFF2-40B4-BE49-F238E27FC236}">
                <a16:creationId xmlns:a16="http://schemas.microsoft.com/office/drawing/2014/main" id="{3FE4CEF0-A316-0D4F-B9B9-2B5590167B60}"/>
              </a:ext>
            </a:extLst>
          </p:cNvPr>
          <p:cNvSpPr txBox="1"/>
          <p:nvPr/>
        </p:nvSpPr>
        <p:spPr>
          <a:xfrm>
            <a:off x="0" y="1325563"/>
            <a:ext cx="12192000" cy="6986528"/>
          </a:xfrm>
          <a:prstGeom prst="rect">
            <a:avLst/>
          </a:prstGeom>
          <a:noFill/>
        </p:spPr>
        <p:txBody>
          <a:bodyPr wrap="square" rtlCol="0">
            <a:spAutoFit/>
          </a:bodyPr>
          <a:lstStyle/>
          <a:p>
            <a:pPr marL="514350" indent="-514350">
              <a:buAutoNum type="arabicParenR"/>
            </a:pPr>
            <a:r>
              <a:rPr lang="en-US" sz="3200" dirty="0">
                <a:latin typeface="Times New Roman" panose="02020603050405020304" pitchFamily="18" charset="0"/>
                <a:cs typeface="Times New Roman" panose="02020603050405020304" pitchFamily="18" charset="0"/>
              </a:rPr>
              <a:t>How did the use of monumental architecture show continuities and changes in the Southeast Asian Empires to the Indian subcontinent from 1000-1450?</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r>
              <a:rPr lang="en-US" sz="3200" dirty="0">
                <a:latin typeface="Times New Roman" panose="02020603050405020304" pitchFamily="18" charset="0"/>
                <a:cs typeface="Times New Roman" panose="02020603050405020304" pitchFamily="18" charset="0"/>
              </a:rPr>
              <a:t>How did the use of technology by governments show continuities and changes in East Asia to the Indian subcontinent from 1000-1450?</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24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5120784" y="680224"/>
            <a:ext cx="7071215" cy="341632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bulk of Delhi Sultanate's army consisted of nomadic Turkic Mamluk military slaves, who were skilled in nomadic cavalry warfare</a:t>
            </a:r>
          </a:p>
          <a:p>
            <a:pPr marL="342900" indent="-342900">
              <a:buFont typeface="Arial" panose="020B0604020202020204" pitchFamily="34" charset="0"/>
              <a:buChar char="•"/>
            </a:pPr>
            <a:r>
              <a:rPr lang="en-US" sz="2400" dirty="0">
                <a:solidFill>
                  <a:srgbClr val="222222"/>
                </a:solidFill>
                <a:latin typeface="Times New Roman" panose="02020603050405020304" pitchFamily="18" charset="0"/>
                <a:cs typeface="Times New Roman" panose="02020603050405020304" pitchFamily="18" charset="0"/>
              </a:rPr>
              <a:t>The Delhi Sultanate's Mamluk army were skilled in the same style of nomadic cavalry warfare used by the Mongols, making them successful in repelling the </a:t>
            </a:r>
            <a:r>
              <a:rPr lang="en-US" sz="2400" dirty="0">
                <a:solidFill>
                  <a:srgbClr val="0B0080"/>
                </a:solidFill>
                <a:latin typeface="Times New Roman" panose="02020603050405020304" pitchFamily="18" charset="0"/>
                <a:cs typeface="Times New Roman" panose="02020603050405020304" pitchFamily="18" charset="0"/>
              </a:rPr>
              <a:t>Mongol invasions</a:t>
            </a:r>
            <a:endParaRPr lang="en-US" sz="2400" dirty="0">
              <a:solidFill>
                <a:srgbClr val="22222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98CBA13-B5F9-794D-AEDF-D825789B3ABC}"/>
              </a:ext>
            </a:extLst>
          </p:cNvPr>
          <p:cNvSpPr/>
          <p:nvPr/>
        </p:nvSpPr>
        <p:spPr>
          <a:xfrm>
            <a:off x="-1" y="0"/>
            <a:ext cx="12021015" cy="830997"/>
          </a:xfrm>
          <a:prstGeom prst="rect">
            <a:avLst/>
          </a:prstGeom>
        </p:spPr>
        <p:txBody>
          <a:bodyPr wrap="square">
            <a:spAutoFit/>
          </a:bodyPr>
          <a:lstStyle/>
          <a:p>
            <a:r>
              <a:rPr lang="en-US" sz="4800" b="1" dirty="0">
                <a:solidFill>
                  <a:srgbClr val="222222"/>
                </a:solidFill>
                <a:latin typeface="Times New Roman" panose="02020603050405020304" pitchFamily="18" charset="0"/>
                <a:cs typeface="Times New Roman" panose="02020603050405020304" pitchFamily="18" charset="0"/>
              </a:rPr>
              <a:t>DELHI SULTANATE-MILITARY</a:t>
            </a:r>
          </a:p>
        </p:txBody>
      </p:sp>
      <p:pic>
        <p:nvPicPr>
          <p:cNvPr id="7" name="Picture 6" descr="Map 9.4  The Sultanate of Delhi.jpg">
            <a:extLst>
              <a:ext uri="{FF2B5EF4-FFF2-40B4-BE49-F238E27FC236}">
                <a16:creationId xmlns:a16="http://schemas.microsoft.com/office/drawing/2014/main" id="{15AF737A-22B2-094A-8F58-9B4A8409F3ED}"/>
              </a:ext>
            </a:extLst>
          </p:cNvPr>
          <p:cNvPicPr>
            <a:picLocks noChangeAspect="1"/>
          </p:cNvPicPr>
          <p:nvPr/>
        </p:nvPicPr>
        <p:blipFill rotWithShape="1">
          <a:blip r:embed="rId2"/>
          <a:srcRect b="8735"/>
          <a:stretch/>
        </p:blipFill>
        <p:spPr>
          <a:xfrm>
            <a:off x="-1" y="1130990"/>
            <a:ext cx="5120785" cy="5620215"/>
          </a:xfrm>
          <a:prstGeom prst="rect">
            <a:avLst/>
          </a:prstGeom>
        </p:spPr>
      </p:pic>
      <p:pic>
        <p:nvPicPr>
          <p:cNvPr id="3" name="Picture 2">
            <a:extLst>
              <a:ext uri="{FF2B5EF4-FFF2-40B4-BE49-F238E27FC236}">
                <a16:creationId xmlns:a16="http://schemas.microsoft.com/office/drawing/2014/main" id="{CEF49E7E-3CD5-3F49-8AD7-91F5A5C185D6}"/>
              </a:ext>
            </a:extLst>
          </p:cNvPr>
          <p:cNvPicPr>
            <a:picLocks noChangeAspect="1"/>
          </p:cNvPicPr>
          <p:nvPr/>
        </p:nvPicPr>
        <p:blipFill>
          <a:blip r:embed="rId3"/>
          <a:stretch>
            <a:fillRect/>
          </a:stretch>
        </p:blipFill>
        <p:spPr>
          <a:xfrm>
            <a:off x="6626224" y="3425825"/>
            <a:ext cx="3432175" cy="3432175"/>
          </a:xfrm>
          <a:prstGeom prst="rect">
            <a:avLst/>
          </a:prstGeom>
        </p:spPr>
      </p:pic>
    </p:spTree>
    <p:extLst>
      <p:ext uri="{BB962C8B-B14F-4D97-AF65-F5344CB8AC3E}">
        <p14:creationId xmlns:p14="http://schemas.microsoft.com/office/powerpoint/2010/main" val="2094112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5120784" y="551973"/>
            <a:ext cx="7071215" cy="637097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37 instances of Hindu temples being desecrated or destroyed in India during the Delhi Sultanate, from 1234 to 1518, for which reasonable evidences are available.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was not unusual in medieval India, as there were numerous recorded instances of temple desecration by Hindu and Buddhist kings against rival Indian kingdoms between 642 and 1520, involving conflict between devotees of different Hindu deities, as well as between Hindus, Buddhists and Jains.</a:t>
            </a:r>
            <a:endParaRPr lang="en-US" sz="4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were also many instances of Delhi sultans, who often had Hindu ministers, ordering the protection, maintenance and repairing of temples, according to both Muslim and Hindu sources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certain cases, the Sultanate would grant a permit for repairs and construction of temples if the patron or religious community paid jizya (fee, tax).</a:t>
            </a:r>
          </a:p>
        </p:txBody>
      </p:sp>
      <p:sp>
        <p:nvSpPr>
          <p:cNvPr id="4" name="Rectangle 3">
            <a:extLst>
              <a:ext uri="{FF2B5EF4-FFF2-40B4-BE49-F238E27FC236}">
                <a16:creationId xmlns:a16="http://schemas.microsoft.com/office/drawing/2014/main" id="{398CBA13-B5F9-794D-AEDF-D825789B3ABC}"/>
              </a:ext>
            </a:extLst>
          </p:cNvPr>
          <p:cNvSpPr/>
          <p:nvPr/>
        </p:nvSpPr>
        <p:spPr>
          <a:xfrm>
            <a:off x="-1" y="0"/>
            <a:ext cx="12021015" cy="707886"/>
          </a:xfrm>
          <a:prstGeom prst="rect">
            <a:avLst/>
          </a:prstGeom>
        </p:spPr>
        <p:txBody>
          <a:bodyPr wrap="square">
            <a:spAutoFit/>
          </a:bodyPr>
          <a:lstStyle/>
          <a:p>
            <a:r>
              <a:rPr lang="en-US" sz="4000" b="1" dirty="0">
                <a:solidFill>
                  <a:srgbClr val="222222"/>
                </a:solidFill>
                <a:latin typeface="Times New Roman" panose="02020603050405020304" pitchFamily="18" charset="0"/>
                <a:cs typeface="Times New Roman" panose="02020603050405020304" pitchFamily="18" charset="0"/>
              </a:rPr>
              <a:t>DELHI SULTANATE-TEMPLE DESECRATION</a:t>
            </a:r>
          </a:p>
        </p:txBody>
      </p:sp>
      <p:pic>
        <p:nvPicPr>
          <p:cNvPr id="7" name="Picture 6" descr="Map 9.4  The Sultanate of Delhi.jpg">
            <a:extLst>
              <a:ext uri="{FF2B5EF4-FFF2-40B4-BE49-F238E27FC236}">
                <a16:creationId xmlns:a16="http://schemas.microsoft.com/office/drawing/2014/main" id="{15AF737A-22B2-094A-8F58-9B4A8409F3ED}"/>
              </a:ext>
            </a:extLst>
          </p:cNvPr>
          <p:cNvPicPr>
            <a:picLocks noChangeAspect="1"/>
          </p:cNvPicPr>
          <p:nvPr/>
        </p:nvPicPr>
        <p:blipFill rotWithShape="1">
          <a:blip r:embed="rId2"/>
          <a:srcRect b="8735"/>
          <a:stretch/>
        </p:blipFill>
        <p:spPr>
          <a:xfrm>
            <a:off x="-1" y="1130990"/>
            <a:ext cx="5120785" cy="5620215"/>
          </a:xfrm>
          <a:prstGeom prst="rect">
            <a:avLst/>
          </a:prstGeom>
        </p:spPr>
      </p:pic>
    </p:spTree>
    <p:extLst>
      <p:ext uri="{BB962C8B-B14F-4D97-AF65-F5344CB8AC3E}">
        <p14:creationId xmlns:p14="http://schemas.microsoft.com/office/powerpoint/2010/main" val="234462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17B1-031D-104C-BCD6-4BCB48E06908}"/>
              </a:ext>
            </a:extLst>
          </p:cNvPr>
          <p:cNvSpPr>
            <a:spLocks noGrp="1"/>
          </p:cNvSpPr>
          <p:nvPr>
            <p:ph type="title"/>
          </p:nvPr>
        </p:nvSpPr>
        <p:spPr>
          <a:xfrm>
            <a:off x="838200" y="0"/>
            <a:ext cx="10515600" cy="1325563"/>
          </a:xfrm>
        </p:spPr>
        <p:txBody>
          <a:bodyPr>
            <a:normAutofit/>
          </a:bodyPr>
          <a:lstStyle/>
          <a:p>
            <a:pPr algn="ctr"/>
            <a:r>
              <a:rPr lang="en-US" sz="8800" b="1" dirty="0">
                <a:latin typeface="Times New Roman" panose="02020603050405020304" pitchFamily="18" charset="0"/>
                <a:cs typeface="Times New Roman" panose="02020603050405020304" pitchFamily="18" charset="0"/>
              </a:rPr>
              <a:t>STOP AND JOT</a:t>
            </a:r>
          </a:p>
        </p:txBody>
      </p:sp>
      <p:sp>
        <p:nvSpPr>
          <p:cNvPr id="3" name="TextBox 2">
            <a:extLst>
              <a:ext uri="{FF2B5EF4-FFF2-40B4-BE49-F238E27FC236}">
                <a16:creationId xmlns:a16="http://schemas.microsoft.com/office/drawing/2014/main" id="{3FE4CEF0-A316-0D4F-B9B9-2B5590167B60}"/>
              </a:ext>
            </a:extLst>
          </p:cNvPr>
          <p:cNvSpPr txBox="1"/>
          <p:nvPr/>
        </p:nvSpPr>
        <p:spPr>
          <a:xfrm>
            <a:off x="0" y="1325563"/>
            <a:ext cx="12192000" cy="6494085"/>
          </a:xfrm>
          <a:prstGeom prst="rect">
            <a:avLst/>
          </a:prstGeom>
          <a:noFill/>
        </p:spPr>
        <p:txBody>
          <a:bodyPr wrap="square" rtlCol="0">
            <a:spAutoFit/>
          </a:bodyPr>
          <a:lstStyle/>
          <a:p>
            <a:pPr marL="514350" indent="-514350">
              <a:buAutoNum type="arabicParenR"/>
            </a:pPr>
            <a:r>
              <a:rPr lang="en-US" sz="3200" dirty="0">
                <a:latin typeface="Times New Roman" panose="02020603050405020304" pitchFamily="18" charset="0"/>
                <a:cs typeface="Times New Roman" panose="02020603050405020304" pitchFamily="18" charset="0"/>
              </a:rPr>
              <a:t>How did temple desecration show continuities and changes from East Asia to the Indian subcontinent from 1000-1450? </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r>
              <a:rPr lang="en-US" sz="3200" dirty="0">
                <a:latin typeface="Times New Roman" panose="02020603050405020304" pitchFamily="18" charset="0"/>
                <a:cs typeface="Times New Roman" panose="02020603050405020304" pitchFamily="18" charset="0"/>
              </a:rPr>
              <a:t>How did cultural diffusion show continuities and changes from East Asia to the Indian subcontinent from 1000-1450? </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15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C5D9F-19BD-6049-B6DB-17218B9B4D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521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1DFA-4176-3C4E-8809-756423A658DD}"/>
              </a:ext>
            </a:extLst>
          </p:cNvPr>
          <p:cNvSpPr>
            <a:spLocks noGrp="1"/>
          </p:cNvSpPr>
          <p:nvPr>
            <p:ph type="title"/>
          </p:nvPr>
        </p:nvSpPr>
        <p:spPr>
          <a:xfrm>
            <a:off x="0" y="1"/>
            <a:ext cx="12192000" cy="1690688"/>
          </a:xfrm>
        </p:spPr>
        <p:txBody>
          <a:bodyPr>
            <a:normAutofit fontScale="90000"/>
          </a:bodyPr>
          <a:lstStyle/>
          <a:p>
            <a:pPr algn="ctr"/>
            <a:r>
              <a:rPr lang="en-US" sz="6000" b="1" dirty="0">
                <a:latin typeface="Times New Roman" panose="02020603050405020304" pitchFamily="18" charset="0"/>
                <a:cs typeface="Times New Roman" panose="02020603050405020304" pitchFamily="18" charset="0"/>
              </a:rPr>
              <a:t>HISTORICAL CONTEXT OF SELJUKS </a:t>
            </a:r>
            <a:r>
              <a:rPr lang="en-US" sz="4000" dirty="0">
                <a:latin typeface="Times New Roman" panose="02020603050405020304" pitchFamily="18" charset="0"/>
                <a:cs typeface="Times New Roman" panose="02020603050405020304" pitchFamily="18" charset="0"/>
              </a:rPr>
              <a:t>You can take notes here</a:t>
            </a:r>
            <a:endParaRPr lang="en-US"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48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2A62E-DBB9-4842-81CB-E925B5465F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213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EF5CA-4F89-8D41-91ED-CBC6E9526F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3438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C9D3F8-C5BB-D541-BC62-4043103B5AA5}"/>
              </a:ext>
            </a:extLst>
          </p:cNvPr>
          <p:cNvPicPr>
            <a:picLocks noChangeAspect="1"/>
          </p:cNvPicPr>
          <p:nvPr/>
        </p:nvPicPr>
        <p:blipFill rotWithShape="1">
          <a:blip r:embed="rId2"/>
          <a:srcRect t="15730"/>
          <a:stretch/>
        </p:blipFill>
        <p:spPr>
          <a:xfrm>
            <a:off x="20" y="10"/>
            <a:ext cx="12191980" cy="6857990"/>
          </a:xfrm>
          <a:prstGeom prst="rect">
            <a:avLst/>
          </a:prstGeom>
        </p:spPr>
      </p:pic>
    </p:spTree>
    <p:extLst>
      <p:ext uri="{BB962C8B-B14F-4D97-AF65-F5344CB8AC3E}">
        <p14:creationId xmlns:p14="http://schemas.microsoft.com/office/powerpoint/2010/main" val="492321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17B1-031D-104C-BCD6-4BCB48E06908}"/>
              </a:ext>
            </a:extLst>
          </p:cNvPr>
          <p:cNvSpPr>
            <a:spLocks noGrp="1"/>
          </p:cNvSpPr>
          <p:nvPr>
            <p:ph type="title"/>
          </p:nvPr>
        </p:nvSpPr>
        <p:spPr>
          <a:xfrm>
            <a:off x="838200" y="0"/>
            <a:ext cx="10515600" cy="1325563"/>
          </a:xfrm>
        </p:spPr>
        <p:txBody>
          <a:bodyPr>
            <a:normAutofit/>
          </a:bodyPr>
          <a:lstStyle/>
          <a:p>
            <a:pPr algn="ctr"/>
            <a:r>
              <a:rPr lang="en-US" sz="8800" b="1" dirty="0">
                <a:latin typeface="Times New Roman" panose="02020603050405020304" pitchFamily="18" charset="0"/>
                <a:cs typeface="Times New Roman" panose="02020603050405020304" pitchFamily="18" charset="0"/>
              </a:rPr>
              <a:t>STOP AND JOT</a:t>
            </a:r>
          </a:p>
        </p:txBody>
      </p:sp>
      <p:sp>
        <p:nvSpPr>
          <p:cNvPr id="3" name="TextBox 2">
            <a:extLst>
              <a:ext uri="{FF2B5EF4-FFF2-40B4-BE49-F238E27FC236}">
                <a16:creationId xmlns:a16="http://schemas.microsoft.com/office/drawing/2014/main" id="{3FE4CEF0-A316-0D4F-B9B9-2B5590167B60}"/>
              </a:ext>
            </a:extLst>
          </p:cNvPr>
          <p:cNvSpPr txBox="1"/>
          <p:nvPr/>
        </p:nvSpPr>
        <p:spPr>
          <a:xfrm>
            <a:off x="0" y="1325563"/>
            <a:ext cx="12192000" cy="3539430"/>
          </a:xfrm>
          <a:prstGeom prst="rect">
            <a:avLst/>
          </a:prstGeom>
          <a:noFill/>
        </p:spPr>
        <p:txBody>
          <a:bodyPr wrap="square" rtlCol="0">
            <a:spAutoFit/>
          </a:bodyPr>
          <a:lstStyle/>
          <a:p>
            <a:pPr marL="514350" indent="-514350">
              <a:buAutoNum type="arabicParenR"/>
            </a:pPr>
            <a:r>
              <a:rPr lang="en-US" sz="3200" dirty="0">
                <a:latin typeface="Times New Roman" panose="02020603050405020304" pitchFamily="18" charset="0"/>
                <a:cs typeface="Times New Roman" panose="02020603050405020304" pitchFamily="18" charset="0"/>
              </a:rPr>
              <a:t>Provide a historical context of Dar-al Islam from 600-1200.</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3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 9.3  The Growing World of Islam, 900–1500.jpg">
            <a:extLst>
              <a:ext uri="{FF2B5EF4-FFF2-40B4-BE49-F238E27FC236}">
                <a16:creationId xmlns:a16="http://schemas.microsoft.com/office/drawing/2014/main" id="{5EE2C717-FAF8-C246-9ABA-6307618D1037}"/>
              </a:ext>
            </a:extLst>
          </p:cNvPr>
          <p:cNvPicPr>
            <a:picLocks noChangeAspect="1"/>
          </p:cNvPicPr>
          <p:nvPr/>
        </p:nvPicPr>
        <p:blipFill>
          <a:blip r:embed="rId2"/>
          <a:stretch>
            <a:fillRect/>
          </a:stretch>
        </p:blipFill>
        <p:spPr>
          <a:xfrm>
            <a:off x="0" y="0"/>
            <a:ext cx="12192000" cy="6822096"/>
          </a:xfrm>
          <a:prstGeom prst="rect">
            <a:avLst/>
          </a:prstGeom>
        </p:spPr>
      </p:pic>
    </p:spTree>
    <p:extLst>
      <p:ext uri="{BB962C8B-B14F-4D97-AF65-F5344CB8AC3E}">
        <p14:creationId xmlns:p14="http://schemas.microsoft.com/office/powerpoint/2010/main" val="258482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2FC10-C232-7142-9844-FAC0CFC8D990}"/>
              </a:ext>
            </a:extLst>
          </p:cNvPr>
          <p:cNvPicPr>
            <a:picLocks noChangeAspect="1"/>
          </p:cNvPicPr>
          <p:nvPr/>
        </p:nvPicPr>
        <p:blipFill>
          <a:blip r:embed="rId2"/>
          <a:stretch>
            <a:fillRect/>
          </a:stretch>
        </p:blipFill>
        <p:spPr>
          <a:xfrm>
            <a:off x="0" y="1128712"/>
            <a:ext cx="6872288" cy="3865662"/>
          </a:xfrm>
          <a:prstGeom prst="rect">
            <a:avLst/>
          </a:prstGeom>
        </p:spPr>
      </p:pic>
      <p:sp>
        <p:nvSpPr>
          <p:cNvPr id="3" name="Rectangle 2">
            <a:extLst>
              <a:ext uri="{FF2B5EF4-FFF2-40B4-BE49-F238E27FC236}">
                <a16:creationId xmlns:a16="http://schemas.microsoft.com/office/drawing/2014/main" id="{E33798FB-5193-0A4E-AF10-E93944F869EB}"/>
              </a:ext>
            </a:extLst>
          </p:cNvPr>
          <p:cNvSpPr/>
          <p:nvPr/>
        </p:nvSpPr>
        <p:spPr>
          <a:xfrm>
            <a:off x="-1" y="0"/>
            <a:ext cx="12021015" cy="830997"/>
          </a:xfrm>
          <a:prstGeom prst="rect">
            <a:avLst/>
          </a:prstGeom>
        </p:spPr>
        <p:txBody>
          <a:bodyPr wrap="square">
            <a:spAutoFit/>
          </a:bodyPr>
          <a:lstStyle/>
          <a:p>
            <a:r>
              <a:rPr lang="en-US" sz="4800" b="1" dirty="0">
                <a:solidFill>
                  <a:srgbClr val="222222"/>
                </a:solidFill>
                <a:latin typeface="Times New Roman" panose="02020603050405020304" pitchFamily="18" charset="0"/>
                <a:cs typeface="Times New Roman" panose="02020603050405020304" pitchFamily="18" charset="0"/>
              </a:rPr>
              <a:t>SELJUK DYNASTY-GOVERNMENT</a:t>
            </a:r>
          </a:p>
        </p:txBody>
      </p:sp>
      <p:sp>
        <p:nvSpPr>
          <p:cNvPr id="4" name="Rectangle 3">
            <a:extLst>
              <a:ext uri="{FF2B5EF4-FFF2-40B4-BE49-F238E27FC236}">
                <a16:creationId xmlns:a16="http://schemas.microsoft.com/office/drawing/2014/main" id="{800DFFDD-E58A-F14C-A45C-35092EB8FE8B}"/>
              </a:ext>
            </a:extLst>
          </p:cNvPr>
          <p:cNvSpPr/>
          <p:nvPr/>
        </p:nvSpPr>
        <p:spPr>
          <a:xfrm>
            <a:off x="7043738" y="753219"/>
            <a:ext cx="5148262" cy="6555641"/>
          </a:xfrm>
          <a:prstGeom prst="rect">
            <a:avLst/>
          </a:prstGeom>
        </p:spPr>
        <p:txBody>
          <a:bodyPr wrap="square">
            <a:spAutoFit/>
          </a:bodyPr>
          <a:lstStyle/>
          <a:p>
            <a:pPr marL="342900" indent="-342900">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The Seljuk empire was founded by </a:t>
            </a:r>
            <a:r>
              <a:rPr lang="en-US" sz="2800" b="0" i="0" u="none" strike="noStrike" dirty="0">
                <a:effectLst/>
                <a:latin typeface="Times New Roman" panose="02020603050405020304" pitchFamily="18" charset="0"/>
                <a:cs typeface="Times New Roman" panose="02020603050405020304" pitchFamily="18" charset="0"/>
              </a:rPr>
              <a:t>Tughril Beg</a:t>
            </a:r>
            <a:r>
              <a:rPr lang="en-US" sz="2800" b="0" i="0" dirty="0">
                <a:effectLst/>
                <a:latin typeface="Times New Roman" panose="02020603050405020304" pitchFamily="18" charset="0"/>
                <a:cs typeface="Times New Roman" panose="02020603050405020304" pitchFamily="18" charset="0"/>
              </a:rPr>
              <a:t> (990–1063) and his brother </a:t>
            </a:r>
            <a:r>
              <a:rPr lang="en-US" sz="2800" b="0" i="0" u="none" strike="noStrike" dirty="0">
                <a:effectLst/>
                <a:latin typeface="Times New Roman" panose="02020603050405020304" pitchFamily="18" charset="0"/>
                <a:cs typeface="Times New Roman" panose="02020603050405020304" pitchFamily="18" charset="0"/>
              </a:rPr>
              <a:t>Chaghri Beg</a:t>
            </a:r>
            <a:r>
              <a:rPr lang="en-US" sz="2800" b="0" i="0" dirty="0">
                <a:effectLst/>
                <a:latin typeface="Times New Roman" panose="02020603050405020304" pitchFamily="18" charset="0"/>
                <a:cs typeface="Times New Roman" panose="02020603050405020304" pitchFamily="18" charset="0"/>
              </a:rPr>
              <a:t> (989–1060) in 1037</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Seljuk rule was modelled after the tribal organization common in Turkic and Mongol nomads and resembled a 'family federation' or 'appanage state’</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Seljuks defeated the Persians and began moving westward and took over Baghdad, then the capital of the Islamic caliphate, in 1055.</a:t>
            </a:r>
          </a:p>
          <a:p>
            <a:pPr marL="342900"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1176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2FC10-C232-7142-9844-FAC0CFC8D990}"/>
              </a:ext>
            </a:extLst>
          </p:cNvPr>
          <p:cNvPicPr>
            <a:picLocks noChangeAspect="1"/>
          </p:cNvPicPr>
          <p:nvPr/>
        </p:nvPicPr>
        <p:blipFill>
          <a:blip r:embed="rId2"/>
          <a:stretch>
            <a:fillRect/>
          </a:stretch>
        </p:blipFill>
        <p:spPr>
          <a:xfrm>
            <a:off x="-1" y="830997"/>
            <a:ext cx="5359718" cy="3014841"/>
          </a:xfrm>
          <a:prstGeom prst="rect">
            <a:avLst/>
          </a:prstGeom>
        </p:spPr>
      </p:pic>
      <p:sp>
        <p:nvSpPr>
          <p:cNvPr id="3" name="Rectangle 2">
            <a:extLst>
              <a:ext uri="{FF2B5EF4-FFF2-40B4-BE49-F238E27FC236}">
                <a16:creationId xmlns:a16="http://schemas.microsoft.com/office/drawing/2014/main" id="{E33798FB-5193-0A4E-AF10-E93944F869EB}"/>
              </a:ext>
            </a:extLst>
          </p:cNvPr>
          <p:cNvSpPr/>
          <p:nvPr/>
        </p:nvSpPr>
        <p:spPr>
          <a:xfrm>
            <a:off x="-1" y="0"/>
            <a:ext cx="12021015" cy="830997"/>
          </a:xfrm>
          <a:prstGeom prst="rect">
            <a:avLst/>
          </a:prstGeom>
        </p:spPr>
        <p:txBody>
          <a:bodyPr wrap="square">
            <a:spAutoFit/>
          </a:bodyPr>
          <a:lstStyle/>
          <a:p>
            <a:pPr algn="ctr"/>
            <a:r>
              <a:rPr lang="en-US" sz="4800" b="1" dirty="0">
                <a:solidFill>
                  <a:srgbClr val="222222"/>
                </a:solidFill>
                <a:latin typeface="Times New Roman" panose="02020603050405020304" pitchFamily="18" charset="0"/>
                <a:cs typeface="Times New Roman" panose="02020603050405020304" pitchFamily="18" charset="0"/>
              </a:rPr>
              <a:t>SELJUKS VS. BYZANTINES</a:t>
            </a:r>
          </a:p>
        </p:txBody>
      </p:sp>
      <p:sp>
        <p:nvSpPr>
          <p:cNvPr id="4" name="Rectangle 3">
            <a:extLst>
              <a:ext uri="{FF2B5EF4-FFF2-40B4-BE49-F238E27FC236}">
                <a16:creationId xmlns:a16="http://schemas.microsoft.com/office/drawing/2014/main" id="{800DFFDD-E58A-F14C-A45C-35092EB8FE8B}"/>
              </a:ext>
            </a:extLst>
          </p:cNvPr>
          <p:cNvSpPr/>
          <p:nvPr/>
        </p:nvSpPr>
        <p:spPr>
          <a:xfrm>
            <a:off x="5359717" y="753219"/>
            <a:ext cx="6832283" cy="6001643"/>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the previous age” the Byzantines “had thrust deep into the heart of Islam, had conquered a good deal of Syria and annexed Armenia to the Empire. But the Byzantine revival had now spent itself</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Turks drove towards the Byzantine frontiers, partly by design, partly by accident.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the Seljuks went into areas of the Byzantine and areas of Abbasid rule, they were viewed as savages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r>
              <a:rPr lang="en-US" sz="2400" dirty="0" err="1">
                <a:latin typeface="Times New Roman" panose="02020603050405020304" pitchFamily="18" charset="0"/>
                <a:cs typeface="Times New Roman" panose="02020603050405020304" pitchFamily="18" charset="0"/>
              </a:rPr>
              <a:t>Tughril</a:t>
            </a:r>
            <a:r>
              <a:rPr lang="en-US" sz="2400" dirty="0">
                <a:latin typeface="Times New Roman" panose="02020603050405020304" pitchFamily="18" charset="0"/>
                <a:cs typeface="Times New Roman" panose="02020603050405020304" pitchFamily="18" charset="0"/>
              </a:rPr>
              <a:t> died childless in 1063, the Sultanate passed to his nephew Alp Arslan ('hero lion'), </a:t>
            </a:r>
            <a:r>
              <a:rPr lang="en-US" sz="2400" dirty="0" err="1">
                <a:latin typeface="Times New Roman" panose="02020603050405020304" pitchFamily="18" charset="0"/>
                <a:cs typeface="Times New Roman" panose="02020603050405020304" pitchFamily="18" charset="0"/>
              </a:rPr>
              <a:t>Chagri's</a:t>
            </a:r>
            <a:r>
              <a:rPr lang="en-US" sz="2400" dirty="0">
                <a:latin typeface="Times New Roman" panose="02020603050405020304" pitchFamily="18" charset="0"/>
                <a:cs typeface="Times New Roman" panose="02020603050405020304" pitchFamily="18" charset="0"/>
              </a:rPr>
              <a:t> son, who was probably anxious to divert the stream of nomadic violence away from the lands of Islam towards Christendom and at the same time to win glory as a ghazi, or champion of the faith.</a:t>
            </a:r>
          </a:p>
        </p:txBody>
      </p:sp>
    </p:spTree>
    <p:extLst>
      <p:ext uri="{BB962C8B-B14F-4D97-AF65-F5344CB8AC3E}">
        <p14:creationId xmlns:p14="http://schemas.microsoft.com/office/powerpoint/2010/main" val="252624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0F923-B026-C946-9A5F-0A57D251003D}"/>
              </a:ext>
            </a:extLst>
          </p:cNvPr>
          <p:cNvPicPr>
            <a:picLocks noChangeAspect="1"/>
          </p:cNvPicPr>
          <p:nvPr/>
        </p:nvPicPr>
        <p:blipFill>
          <a:blip r:embed="rId2"/>
          <a:stretch>
            <a:fillRect/>
          </a:stretch>
        </p:blipFill>
        <p:spPr>
          <a:xfrm>
            <a:off x="0" y="0"/>
            <a:ext cx="5516563" cy="6805103"/>
          </a:xfrm>
          <a:prstGeom prst="rect">
            <a:avLst/>
          </a:prstGeom>
        </p:spPr>
      </p:pic>
      <p:sp>
        <p:nvSpPr>
          <p:cNvPr id="3" name="Rectangle 2">
            <a:extLst>
              <a:ext uri="{FF2B5EF4-FFF2-40B4-BE49-F238E27FC236}">
                <a16:creationId xmlns:a16="http://schemas.microsoft.com/office/drawing/2014/main" id="{3075E805-1689-4949-B310-B5C00FA4DC92}"/>
              </a:ext>
            </a:extLst>
          </p:cNvPr>
          <p:cNvSpPr/>
          <p:nvPr/>
        </p:nvSpPr>
        <p:spPr>
          <a:xfrm>
            <a:off x="5516563" y="52897"/>
            <a:ext cx="6542087" cy="3416320"/>
          </a:xfrm>
          <a:prstGeom prst="rect">
            <a:avLst/>
          </a:prstGeom>
        </p:spPr>
        <p:txBody>
          <a:bodyPr wrap="square">
            <a:spAutoFit/>
          </a:bodyPr>
          <a:lstStyle/>
          <a:p>
            <a:r>
              <a:rPr lang="en-US" sz="5400" b="0" i="0" dirty="0">
                <a:effectLst/>
                <a:latin typeface="Times New Roman" panose="02020603050405020304" pitchFamily="18" charset="0"/>
                <a:cs typeface="Times New Roman" panose="02020603050405020304" pitchFamily="18" charset="0"/>
              </a:rPr>
              <a:t>Seljuk Alp Arslan humiliating the Byzantine </a:t>
            </a:r>
            <a:r>
              <a:rPr lang="en-US" sz="5400" b="0" i="0" dirty="0" err="1">
                <a:effectLst/>
                <a:latin typeface="Times New Roman" panose="02020603050405020304" pitchFamily="18" charset="0"/>
                <a:cs typeface="Times New Roman" panose="02020603050405020304" pitchFamily="18" charset="0"/>
              </a:rPr>
              <a:t>Emporer</a:t>
            </a:r>
            <a:r>
              <a:rPr lang="en-US" sz="5400" b="0" i="0" dirty="0">
                <a:effectLst/>
                <a:latin typeface="Times New Roman" panose="02020603050405020304" pitchFamily="18" charset="0"/>
                <a:cs typeface="Times New Roman" panose="02020603050405020304" pitchFamily="18" charset="0"/>
              </a:rPr>
              <a:t> Romanus</a:t>
            </a:r>
            <a:endParaRPr lang="en-US"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00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3798FB-5193-0A4E-AF10-E93944F869EB}"/>
              </a:ext>
            </a:extLst>
          </p:cNvPr>
          <p:cNvSpPr/>
          <p:nvPr/>
        </p:nvSpPr>
        <p:spPr>
          <a:xfrm>
            <a:off x="-1" y="0"/>
            <a:ext cx="12021015" cy="830997"/>
          </a:xfrm>
          <a:prstGeom prst="rect">
            <a:avLst/>
          </a:prstGeom>
        </p:spPr>
        <p:txBody>
          <a:bodyPr wrap="square">
            <a:spAutoFit/>
          </a:bodyPr>
          <a:lstStyle/>
          <a:p>
            <a:pPr algn="ctr"/>
            <a:r>
              <a:rPr lang="en-US" sz="4800" b="1" dirty="0">
                <a:solidFill>
                  <a:srgbClr val="222222"/>
                </a:solidFill>
                <a:latin typeface="Times New Roman" panose="02020603050405020304" pitchFamily="18" charset="0"/>
                <a:cs typeface="Times New Roman" panose="02020603050405020304" pitchFamily="18" charset="0"/>
              </a:rPr>
              <a:t>SELJUKS BEGIN TO FALL</a:t>
            </a:r>
          </a:p>
        </p:txBody>
      </p:sp>
      <p:sp>
        <p:nvSpPr>
          <p:cNvPr id="4" name="Rectangle 3">
            <a:extLst>
              <a:ext uri="{FF2B5EF4-FFF2-40B4-BE49-F238E27FC236}">
                <a16:creationId xmlns:a16="http://schemas.microsoft.com/office/drawing/2014/main" id="{800DFFDD-E58A-F14C-A45C-35092EB8FE8B}"/>
              </a:ext>
            </a:extLst>
          </p:cNvPr>
          <p:cNvSpPr/>
          <p:nvPr/>
        </p:nvSpPr>
        <p:spPr>
          <a:xfrm>
            <a:off x="6161358" y="753219"/>
            <a:ext cx="6030642" cy="637097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Within ten years of the Battle of Manzikert, the Seljuks had won control of most of Anatolia.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Although successful in the west, the Seljuk sultanate in Baghdad reeled under attacks from the Mongols in the east and was unable--indeed unwilling--to exert its authority directly in Anatolia.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When </a:t>
            </a:r>
            <a:r>
              <a:rPr lang="en-US" sz="2400" dirty="0" err="1">
                <a:latin typeface="Times New Roman" panose="02020603050405020304" pitchFamily="18" charset="0"/>
                <a:cs typeface="Times New Roman" panose="02020603050405020304" pitchFamily="18" charset="0"/>
              </a:rPr>
              <a:t>Badr</a:t>
            </a:r>
            <a:r>
              <a:rPr lang="en-US" sz="2400" dirty="0">
                <a:latin typeface="Times New Roman" panose="02020603050405020304" pitchFamily="18" charset="0"/>
                <a:cs typeface="Times New Roman" panose="02020603050405020304" pitchFamily="18" charset="0"/>
              </a:rPr>
              <a:t> died in 1094, a few months before the aged Caliph, Seljuk hopes of restoring Egypt to orthodoxy had been frustrated, and the rival parties were still struggling for the control of Syria, a situation highly advantageous to the Latin Crusaders who broke into the Levant three or four years later.</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0C56B4-2BE9-E243-BB5E-5EDE857861F9}"/>
              </a:ext>
            </a:extLst>
          </p:cNvPr>
          <p:cNvPicPr>
            <a:picLocks noChangeAspect="1"/>
          </p:cNvPicPr>
          <p:nvPr/>
        </p:nvPicPr>
        <p:blipFill>
          <a:blip r:embed="rId2"/>
          <a:stretch>
            <a:fillRect/>
          </a:stretch>
        </p:blipFill>
        <p:spPr>
          <a:xfrm>
            <a:off x="-1" y="830996"/>
            <a:ext cx="6161359" cy="4126767"/>
          </a:xfrm>
          <a:prstGeom prst="rect">
            <a:avLst/>
          </a:prstGeom>
        </p:spPr>
      </p:pic>
    </p:spTree>
    <p:extLst>
      <p:ext uri="{BB962C8B-B14F-4D97-AF65-F5344CB8AC3E}">
        <p14:creationId xmlns:p14="http://schemas.microsoft.com/office/powerpoint/2010/main" val="1237845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3798FB-5193-0A4E-AF10-E93944F869EB}"/>
              </a:ext>
            </a:extLst>
          </p:cNvPr>
          <p:cNvSpPr/>
          <p:nvPr/>
        </p:nvSpPr>
        <p:spPr>
          <a:xfrm>
            <a:off x="-1" y="0"/>
            <a:ext cx="12021015" cy="830997"/>
          </a:xfrm>
          <a:prstGeom prst="rect">
            <a:avLst/>
          </a:prstGeom>
        </p:spPr>
        <p:txBody>
          <a:bodyPr wrap="square">
            <a:spAutoFit/>
          </a:bodyPr>
          <a:lstStyle/>
          <a:p>
            <a:pPr algn="ctr"/>
            <a:r>
              <a:rPr lang="en-US" sz="4800" b="1" dirty="0">
                <a:solidFill>
                  <a:srgbClr val="222222"/>
                </a:solidFill>
                <a:latin typeface="Times New Roman" panose="02020603050405020304" pitchFamily="18" charset="0"/>
                <a:cs typeface="Times New Roman" panose="02020603050405020304" pitchFamily="18" charset="0"/>
              </a:rPr>
              <a:t>SELJUKS BEGIN TO FALL</a:t>
            </a:r>
          </a:p>
        </p:txBody>
      </p:sp>
      <p:sp>
        <p:nvSpPr>
          <p:cNvPr id="4" name="Rectangle 3">
            <a:extLst>
              <a:ext uri="{FF2B5EF4-FFF2-40B4-BE49-F238E27FC236}">
                <a16:creationId xmlns:a16="http://schemas.microsoft.com/office/drawing/2014/main" id="{800DFFDD-E58A-F14C-A45C-35092EB8FE8B}"/>
              </a:ext>
            </a:extLst>
          </p:cNvPr>
          <p:cNvSpPr/>
          <p:nvPr/>
        </p:nvSpPr>
        <p:spPr>
          <a:xfrm>
            <a:off x="5542742" y="610340"/>
            <a:ext cx="6649258" cy="4524315"/>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greatest threat to Seljuk rule came from radical Sufis and Shiites, who had became disillusioned by the corruption of the Fatimid empire and remained disillusioned under the Seljuk.</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most powerful and radical of these Sufi sects were the Ismaili, also known as the Assassins, a medieval terrorist groups the seized Seljuk strongholds, and murdering leading </a:t>
            </a:r>
            <a:r>
              <a:rPr lang="en-US" sz="2400" dirty="0" err="1">
                <a:latin typeface="Times New Roman" panose="02020603050405020304" pitchFamily="18" charset="0"/>
                <a:cs typeface="Times New Roman" panose="02020603050405020304" pitchFamily="18" charset="0"/>
              </a:rPr>
              <a:t>amirs</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end it made ordinary people suspicious of not only the </a:t>
            </a:r>
            <a:r>
              <a:rPr lang="en-US" sz="2400" dirty="0" err="1">
                <a:latin typeface="Times New Roman" panose="02020603050405020304" pitchFamily="18" charset="0"/>
                <a:cs typeface="Times New Roman" panose="02020603050405020304" pitchFamily="18" charset="0"/>
              </a:rPr>
              <a:t>Ismaelis</a:t>
            </a:r>
            <a:r>
              <a:rPr lang="en-US" sz="2400" dirty="0">
                <a:latin typeface="Times New Roman" panose="02020603050405020304" pitchFamily="18" charset="0"/>
                <a:cs typeface="Times New Roman" panose="02020603050405020304" pitchFamily="18" charset="0"/>
              </a:rPr>
              <a:t> but also Shiite Muslims and Sufis.</a:t>
            </a:r>
          </a:p>
        </p:txBody>
      </p:sp>
      <p:pic>
        <p:nvPicPr>
          <p:cNvPr id="5" name="Picture 4">
            <a:extLst>
              <a:ext uri="{FF2B5EF4-FFF2-40B4-BE49-F238E27FC236}">
                <a16:creationId xmlns:a16="http://schemas.microsoft.com/office/drawing/2014/main" id="{D00C56B4-2BE9-E243-BB5E-5EDE857861F9}"/>
              </a:ext>
            </a:extLst>
          </p:cNvPr>
          <p:cNvPicPr>
            <a:picLocks noChangeAspect="1"/>
          </p:cNvPicPr>
          <p:nvPr/>
        </p:nvPicPr>
        <p:blipFill>
          <a:blip r:embed="rId2"/>
          <a:stretch>
            <a:fillRect/>
          </a:stretch>
        </p:blipFill>
        <p:spPr>
          <a:xfrm>
            <a:off x="-1" y="830996"/>
            <a:ext cx="5542743" cy="3712429"/>
          </a:xfrm>
          <a:prstGeom prst="rect">
            <a:avLst/>
          </a:prstGeom>
        </p:spPr>
      </p:pic>
      <p:sp>
        <p:nvSpPr>
          <p:cNvPr id="2" name="Rectangle 1">
            <a:extLst>
              <a:ext uri="{FF2B5EF4-FFF2-40B4-BE49-F238E27FC236}">
                <a16:creationId xmlns:a16="http://schemas.microsoft.com/office/drawing/2014/main" id="{2227D4F5-0AF9-564B-877A-3A64A1C0B534}"/>
              </a:ext>
            </a:extLst>
          </p:cNvPr>
          <p:cNvSpPr/>
          <p:nvPr/>
        </p:nvSpPr>
        <p:spPr>
          <a:xfrm>
            <a:off x="-1" y="4919184"/>
            <a:ext cx="831532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When Hasan gave the word one young follower slit his own throat and another threw himself of the fortress walls to his death. Hasan said that he had 60,000 other men who prepared to the same: </a:t>
            </a:r>
            <a:r>
              <a:rPr lang="en-US" sz="2400" dirty="0" err="1">
                <a:latin typeface="Times New Roman" panose="02020603050405020304" pitchFamily="18" charset="0"/>
                <a:cs typeface="Times New Roman" panose="02020603050405020304" pitchFamily="18" charset="0"/>
              </a:rPr>
              <a:t>Sanjar</a:t>
            </a:r>
            <a:r>
              <a:rPr lang="en-US" sz="2400" dirty="0">
                <a:latin typeface="Times New Roman" panose="02020603050405020304" pitchFamily="18" charset="0"/>
                <a:cs typeface="Times New Roman" panose="02020603050405020304" pitchFamily="18" charset="0"/>
              </a:rPr>
              <a:t> showed good judgment, many would agree, by signing the peace treaty."</a:t>
            </a:r>
          </a:p>
        </p:txBody>
      </p:sp>
    </p:spTree>
    <p:extLst>
      <p:ext uri="{BB962C8B-B14F-4D97-AF65-F5344CB8AC3E}">
        <p14:creationId xmlns:p14="http://schemas.microsoft.com/office/powerpoint/2010/main" val="3728419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3798FB-5193-0A4E-AF10-E93944F869EB}"/>
              </a:ext>
            </a:extLst>
          </p:cNvPr>
          <p:cNvSpPr/>
          <p:nvPr/>
        </p:nvSpPr>
        <p:spPr>
          <a:xfrm>
            <a:off x="-1" y="0"/>
            <a:ext cx="12021015" cy="769441"/>
          </a:xfrm>
          <a:prstGeom prst="rect">
            <a:avLst/>
          </a:prstGeom>
        </p:spPr>
        <p:txBody>
          <a:bodyPr wrap="square">
            <a:spAutoFit/>
          </a:bodyPr>
          <a:lstStyle/>
          <a:p>
            <a:pPr algn="ctr"/>
            <a:r>
              <a:rPr lang="en-US" sz="4400" b="1" dirty="0">
                <a:solidFill>
                  <a:srgbClr val="222222"/>
                </a:solidFill>
                <a:latin typeface="Times New Roman" panose="02020603050405020304" pitchFamily="18" charset="0"/>
                <a:cs typeface="Times New Roman" panose="02020603050405020304" pitchFamily="18" charset="0"/>
              </a:rPr>
              <a:t>SELJUKS-THE SUCCESSES AND FAILURES</a:t>
            </a:r>
          </a:p>
        </p:txBody>
      </p:sp>
      <p:graphicFrame>
        <p:nvGraphicFramePr>
          <p:cNvPr id="6" name="Table 5">
            <a:extLst>
              <a:ext uri="{FF2B5EF4-FFF2-40B4-BE49-F238E27FC236}">
                <a16:creationId xmlns:a16="http://schemas.microsoft.com/office/drawing/2014/main" id="{EB648191-5338-184C-A8C4-49AD9AE3CB9B}"/>
              </a:ext>
            </a:extLst>
          </p:cNvPr>
          <p:cNvGraphicFramePr>
            <a:graphicFrameLocks noGrp="1"/>
          </p:cNvGraphicFramePr>
          <p:nvPr>
            <p:extLst>
              <p:ext uri="{D42A27DB-BD31-4B8C-83A1-F6EECF244321}">
                <p14:modId xmlns:p14="http://schemas.microsoft.com/office/powerpoint/2010/main" val="497271656"/>
              </p:ext>
            </p:extLst>
          </p:nvPr>
        </p:nvGraphicFramePr>
        <p:xfrm>
          <a:off x="0" y="769441"/>
          <a:ext cx="12192000" cy="62788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53319148"/>
                    </a:ext>
                  </a:extLst>
                </a:gridCol>
                <a:gridCol w="6096000">
                  <a:extLst>
                    <a:ext uri="{9D8B030D-6E8A-4147-A177-3AD203B41FA5}">
                      <a16:colId xmlns:a16="http://schemas.microsoft.com/office/drawing/2014/main" val="1787598549"/>
                    </a:ext>
                  </a:extLst>
                </a:gridCol>
              </a:tblGrid>
              <a:tr h="370840">
                <a:tc>
                  <a:txBody>
                    <a:bodyPr/>
                    <a:lstStyle/>
                    <a:p>
                      <a:pPr algn="ctr"/>
                      <a:r>
                        <a:rPr lang="en-US" sz="4000" dirty="0">
                          <a:solidFill>
                            <a:sysClr val="windowText" lastClr="000000"/>
                          </a:solidFill>
                          <a:latin typeface="Times New Roman" panose="02020603050405020304" pitchFamily="18" charset="0"/>
                          <a:cs typeface="Times New Roman" panose="02020603050405020304" pitchFamily="18" charset="0"/>
                        </a:rPr>
                        <a:t>SUCCESSES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4000" dirty="0">
                          <a:solidFill>
                            <a:sysClr val="windowText" lastClr="000000"/>
                          </a:solidFill>
                          <a:latin typeface="Times New Roman" panose="02020603050405020304" pitchFamily="18" charset="0"/>
                          <a:cs typeface="Times New Roman" panose="02020603050405020304" pitchFamily="18" charset="0"/>
                        </a:rPr>
                        <a:t>FAILURES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4614740"/>
                  </a:ext>
                </a:extLst>
              </a:tr>
              <a:tr h="370840">
                <a:tc>
                  <a:txBody>
                    <a:bodyPr/>
                    <a:lstStyle/>
                    <a:p>
                      <a:pPr marL="285750" indent="-28575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brought a new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vigour</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and unity into Western Asia </a:t>
                      </a:r>
                    </a:p>
                    <a:p>
                      <a:pPr marL="285750" indent="-28575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dealt a staggering blow to Byzantine power by winning Asia Minor for Islam, a feat the Arabs had never been able to achieve</a:t>
                      </a:r>
                    </a:p>
                    <a:p>
                      <a:pPr marL="285750" indent="-28575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breaking down the last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defences</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of Christendom on the Asiatic continent, and opening up this ancient land to Turkish colonial settlement</a:t>
                      </a:r>
                    </a:p>
                    <a:p>
                      <a:pPr marL="285750" indent="-28575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They checked the spread of terrorist activities through their orthodoxy in Islam</a:t>
                      </a:r>
                    </a:p>
                    <a:p>
                      <a:pPr marL="285750" indent="-28575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madrasas or 'college-mosques' were founded in the principal cities for the instruction of students in </a:t>
                      </a:r>
                      <a:r>
                        <a:rPr lang="en-US" sz="2400" b="0" i="0" kern="1200" dirty="0" err="1">
                          <a:solidFill>
                            <a:schemeClr val="dk1"/>
                          </a:solidFill>
                          <a:effectLst/>
                          <a:latin typeface="Times New Roman" panose="02020603050405020304" pitchFamily="18" charset="0"/>
                          <a:ea typeface="+mn-ea"/>
                          <a:cs typeface="Times New Roman" panose="02020603050405020304" pitchFamily="18" charset="0"/>
                        </a:rPr>
                        <a:t>fikh</a:t>
                      </a: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 (Islamic jurisprudence</a:t>
                      </a:r>
                    </a:p>
                    <a:p>
                      <a:pPr marL="285750" indent="-285750" algn="l">
                        <a:buFont typeface="Arial" panose="020B0604020202020204" pitchFamily="34" charset="0"/>
                        <a:buChar char="•"/>
                      </a:pPr>
                      <a:endParaRPr lang="en-US"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proved unable to create a strong, durable and centralized Empire </a:t>
                      </a:r>
                    </a:p>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conceptions of government were primitive, and despite the efforts of Nizam al-Mulk to instruct them in the principles of ancient Persian despotism</a:t>
                      </a:r>
                    </a:p>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they treated their realm as family property to be divided up among sons and nephews, who if minors were entrusted to the care of atabegs ('father-chiefs’)</a:t>
                      </a:r>
                    </a:p>
                    <a:p>
                      <a:pPr marL="342900" indent="-342900" algn="l">
                        <a:buFont typeface="Arial" panose="020B0604020202020204" pitchFamily="34" charset="0"/>
                        <a:buChar char="•"/>
                      </a:pPr>
                      <a:r>
                        <a:rPr lang="en-US" sz="2400" b="0" i="0" kern="1200" dirty="0">
                          <a:solidFill>
                            <a:schemeClr val="dk1"/>
                          </a:solidFill>
                          <a:effectLst/>
                          <a:latin typeface="Times New Roman" panose="02020603050405020304" pitchFamily="18" charset="0"/>
                          <a:ea typeface="+mn-ea"/>
                          <a:cs typeface="Times New Roman" panose="02020603050405020304" pitchFamily="18" charset="0"/>
                        </a:rPr>
                        <a:t>struggles for the succession further weakened the Empire and gave the Abbasid Caliphs a chance to recover some of their power </a:t>
                      </a:r>
                      <a:endParaRPr lang="en-US" sz="24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5789496"/>
                  </a:ext>
                </a:extLst>
              </a:tr>
            </a:tbl>
          </a:graphicData>
        </a:graphic>
      </p:graphicFrame>
    </p:spTree>
    <p:extLst>
      <p:ext uri="{BB962C8B-B14F-4D97-AF65-F5344CB8AC3E}">
        <p14:creationId xmlns:p14="http://schemas.microsoft.com/office/powerpoint/2010/main" val="284422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17B1-031D-104C-BCD6-4BCB48E06908}"/>
              </a:ext>
            </a:extLst>
          </p:cNvPr>
          <p:cNvSpPr>
            <a:spLocks noGrp="1"/>
          </p:cNvSpPr>
          <p:nvPr>
            <p:ph type="title"/>
          </p:nvPr>
        </p:nvSpPr>
        <p:spPr>
          <a:xfrm>
            <a:off x="838200" y="0"/>
            <a:ext cx="10515600" cy="1325563"/>
          </a:xfrm>
        </p:spPr>
        <p:txBody>
          <a:bodyPr>
            <a:normAutofit/>
          </a:bodyPr>
          <a:lstStyle/>
          <a:p>
            <a:pPr algn="ctr"/>
            <a:r>
              <a:rPr lang="en-US" sz="8800" b="1" dirty="0">
                <a:latin typeface="Times New Roman" panose="02020603050405020304" pitchFamily="18" charset="0"/>
                <a:cs typeface="Times New Roman" panose="02020603050405020304" pitchFamily="18" charset="0"/>
              </a:rPr>
              <a:t>STOP AND JOT</a:t>
            </a:r>
          </a:p>
        </p:txBody>
      </p:sp>
      <p:sp>
        <p:nvSpPr>
          <p:cNvPr id="3" name="TextBox 2">
            <a:extLst>
              <a:ext uri="{FF2B5EF4-FFF2-40B4-BE49-F238E27FC236}">
                <a16:creationId xmlns:a16="http://schemas.microsoft.com/office/drawing/2014/main" id="{3FE4CEF0-A316-0D4F-B9B9-2B5590167B60}"/>
              </a:ext>
            </a:extLst>
          </p:cNvPr>
          <p:cNvSpPr txBox="1"/>
          <p:nvPr/>
        </p:nvSpPr>
        <p:spPr>
          <a:xfrm>
            <a:off x="0" y="1325563"/>
            <a:ext cx="12192000" cy="6494085"/>
          </a:xfrm>
          <a:prstGeom prst="rect">
            <a:avLst/>
          </a:prstGeom>
          <a:noFill/>
        </p:spPr>
        <p:txBody>
          <a:bodyPr wrap="square" rtlCol="0">
            <a:spAutoFit/>
          </a:bodyPr>
          <a:lstStyle/>
          <a:p>
            <a:pPr marL="514350" indent="-514350">
              <a:buAutoNum type="arabicParenR"/>
            </a:pPr>
            <a:r>
              <a:rPr lang="en-US" sz="3200" dirty="0">
                <a:latin typeface="Times New Roman" panose="02020603050405020304" pitchFamily="18" charset="0"/>
                <a:cs typeface="Times New Roman" panose="02020603050405020304" pitchFamily="18" charset="0"/>
              </a:rPr>
              <a:t>How did the Seljuk Empire bring changes to Dar-al Islam.</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r>
              <a:rPr lang="en-US" sz="3200" dirty="0">
                <a:latin typeface="Times New Roman" panose="02020603050405020304" pitchFamily="18" charset="0"/>
                <a:cs typeface="Times New Roman" panose="02020603050405020304" pitchFamily="18" charset="0"/>
              </a:rPr>
              <a:t>Explain how the collapse of government saw continuities and changes in East Asia and Dar-al Islam from 1000-1450.</a:t>
            </a: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a:p>
            <a:pPr marL="514350" indent="-514350">
              <a:buAutoNum type="arabicParen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634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9.4  The Sultanate of Delhi.jpg">
            <a:extLst>
              <a:ext uri="{FF2B5EF4-FFF2-40B4-BE49-F238E27FC236}">
                <a16:creationId xmlns:a16="http://schemas.microsoft.com/office/drawing/2014/main" id="{6BA6C981-5BA4-F94C-ABB6-9644EBA36048}"/>
              </a:ext>
            </a:extLst>
          </p:cNvPr>
          <p:cNvPicPr>
            <a:picLocks noChangeAspect="1"/>
          </p:cNvPicPr>
          <p:nvPr/>
        </p:nvPicPr>
        <p:blipFill>
          <a:blip r:embed="rId2"/>
          <a:stretch>
            <a:fillRect/>
          </a:stretch>
        </p:blipFill>
        <p:spPr>
          <a:xfrm>
            <a:off x="-1" y="0"/>
            <a:ext cx="7072314" cy="6838332"/>
          </a:xfrm>
          <a:prstGeom prst="rect">
            <a:avLst/>
          </a:prstGeom>
        </p:spPr>
      </p:pic>
      <p:sp>
        <p:nvSpPr>
          <p:cNvPr id="3" name="TextBox 2">
            <a:extLst>
              <a:ext uri="{FF2B5EF4-FFF2-40B4-BE49-F238E27FC236}">
                <a16:creationId xmlns:a16="http://schemas.microsoft.com/office/drawing/2014/main" id="{A75B6AF3-95E2-8D49-B25E-00AFFA428092}"/>
              </a:ext>
            </a:extLst>
          </p:cNvPr>
          <p:cNvSpPr txBox="1"/>
          <p:nvPr/>
        </p:nvSpPr>
        <p:spPr>
          <a:xfrm>
            <a:off x="7129463" y="0"/>
            <a:ext cx="4925005" cy="2308324"/>
          </a:xfrm>
          <a:prstGeom prst="rect">
            <a:avLst/>
          </a:prstGeom>
          <a:noFill/>
        </p:spPr>
        <p:txBody>
          <a:bodyPr wrap="square" rtlCol="0">
            <a:spAutoFit/>
          </a:bodyPr>
          <a:lstStyle/>
          <a:p>
            <a:r>
              <a:rPr lang="en-US" sz="4800" b="1" dirty="0"/>
              <a:t>What do we know about the Delhi Sultanate?</a:t>
            </a:r>
          </a:p>
        </p:txBody>
      </p:sp>
    </p:spTree>
    <p:extLst>
      <p:ext uri="{BB962C8B-B14F-4D97-AF65-F5344CB8AC3E}">
        <p14:creationId xmlns:p14="http://schemas.microsoft.com/office/powerpoint/2010/main" val="131351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 9.4  The Sultanate of Delhi.jpg">
            <a:extLst>
              <a:ext uri="{FF2B5EF4-FFF2-40B4-BE49-F238E27FC236}">
                <a16:creationId xmlns:a16="http://schemas.microsoft.com/office/drawing/2014/main" id="{6BA6C981-5BA4-F94C-ABB6-9644EBA36048}"/>
              </a:ext>
            </a:extLst>
          </p:cNvPr>
          <p:cNvPicPr>
            <a:picLocks noChangeAspect="1"/>
          </p:cNvPicPr>
          <p:nvPr/>
        </p:nvPicPr>
        <p:blipFill>
          <a:blip r:embed="rId2"/>
          <a:stretch>
            <a:fillRect/>
          </a:stretch>
        </p:blipFill>
        <p:spPr>
          <a:xfrm>
            <a:off x="-1" y="0"/>
            <a:ext cx="7072314" cy="6838332"/>
          </a:xfrm>
          <a:prstGeom prst="rect">
            <a:avLst/>
          </a:prstGeom>
        </p:spPr>
      </p:pic>
      <p:pic>
        <p:nvPicPr>
          <p:cNvPr id="4" name="Picture 3">
            <a:extLst>
              <a:ext uri="{FF2B5EF4-FFF2-40B4-BE49-F238E27FC236}">
                <a16:creationId xmlns:a16="http://schemas.microsoft.com/office/drawing/2014/main" id="{0C5E4F8A-BD46-F949-9BB6-7D086417320A}"/>
              </a:ext>
            </a:extLst>
          </p:cNvPr>
          <p:cNvPicPr>
            <a:picLocks noChangeAspect="1"/>
          </p:cNvPicPr>
          <p:nvPr/>
        </p:nvPicPr>
        <p:blipFill>
          <a:blip r:embed="rId3"/>
          <a:stretch>
            <a:fillRect/>
          </a:stretch>
        </p:blipFill>
        <p:spPr>
          <a:xfrm>
            <a:off x="7072313" y="-76603"/>
            <a:ext cx="5119687" cy="6934603"/>
          </a:xfrm>
          <a:prstGeom prst="rect">
            <a:avLst/>
          </a:prstGeom>
        </p:spPr>
      </p:pic>
    </p:spTree>
    <p:extLst>
      <p:ext uri="{BB962C8B-B14F-4D97-AF65-F5344CB8AC3E}">
        <p14:creationId xmlns:p14="http://schemas.microsoft.com/office/powerpoint/2010/main" val="2866816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5686424" y="19668"/>
            <a:ext cx="6505575" cy="7232749"/>
          </a:xfrm>
          <a:prstGeom prst="rect">
            <a:avLst/>
          </a:prstGeom>
        </p:spPr>
        <p:txBody>
          <a:bodyPr wrap="square">
            <a:spAutoFit/>
          </a:bodyPr>
          <a:lstStyle/>
          <a:p>
            <a:r>
              <a:rPr lang="en-US" sz="4000" b="1" i="0" dirty="0">
                <a:solidFill>
                  <a:srgbClr val="222222"/>
                </a:solidFill>
                <a:effectLst/>
                <a:latin typeface="Times New Roman" panose="02020603050405020304" pitchFamily="18" charset="0"/>
                <a:cs typeface="Times New Roman" panose="02020603050405020304" pitchFamily="18" charset="0"/>
              </a:rPr>
              <a:t>DELHI SULTANATE-DEMOGRAPHICS</a:t>
            </a:r>
          </a:p>
          <a:p>
            <a:pPr marL="285750" indent="-2857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Indian population had largely been stagnant at 75 million during the Middle Kingdoms era from 1 AD to 1000 AD.</a:t>
            </a:r>
            <a:endParaRPr lang="en-US" sz="3200"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0" i="0" dirty="0">
                <a:effectLst/>
                <a:latin typeface="Times New Roman" panose="02020603050405020304" pitchFamily="18" charset="0"/>
                <a:cs typeface="Times New Roman" panose="02020603050405020304" pitchFamily="18" charset="0"/>
              </a:rPr>
              <a:t>During the </a:t>
            </a:r>
            <a:r>
              <a:rPr lang="en-US" sz="3200" b="0" i="0" strike="noStrike" dirty="0">
                <a:effectLst/>
                <a:latin typeface="Times New Roman" panose="02020603050405020304" pitchFamily="18" charset="0"/>
                <a:cs typeface="Times New Roman" panose="02020603050405020304" pitchFamily="18" charset="0"/>
              </a:rPr>
              <a:t>Medieval</a:t>
            </a:r>
            <a:r>
              <a:rPr lang="en-US" sz="3200" b="0" i="0" dirty="0">
                <a:effectLst/>
                <a:latin typeface="Times New Roman" panose="02020603050405020304" pitchFamily="18" charset="0"/>
                <a:cs typeface="Times New Roman" panose="02020603050405020304" pitchFamily="18" charset="0"/>
              </a:rPr>
              <a:t> Delhi Sultanate era from 1000 to 1500, India experienced lasting population growth for the first time in a thousand years, with its population increasing nearly 50% to 110 million by 1500 AD</a:t>
            </a:r>
          </a:p>
          <a:p>
            <a:pPr marL="285750" indent="-28575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p:txBody>
      </p:sp>
      <p:pic>
        <p:nvPicPr>
          <p:cNvPr id="3" name="Picture 2" descr="Map 9.4  The Sultanate of Delhi.jpg">
            <a:extLst>
              <a:ext uri="{FF2B5EF4-FFF2-40B4-BE49-F238E27FC236}">
                <a16:creationId xmlns:a16="http://schemas.microsoft.com/office/drawing/2014/main" id="{98CA4787-5DAA-264C-9486-6BD28CD42CAF}"/>
              </a:ext>
            </a:extLst>
          </p:cNvPr>
          <p:cNvPicPr>
            <a:picLocks noChangeAspect="1"/>
          </p:cNvPicPr>
          <p:nvPr/>
        </p:nvPicPr>
        <p:blipFill rotWithShape="1">
          <a:blip r:embed="rId2"/>
          <a:srcRect b="9532"/>
          <a:stretch/>
        </p:blipFill>
        <p:spPr>
          <a:xfrm>
            <a:off x="0" y="335756"/>
            <a:ext cx="5686426" cy="6186488"/>
          </a:xfrm>
          <a:prstGeom prst="rect">
            <a:avLst/>
          </a:prstGeom>
        </p:spPr>
      </p:pic>
    </p:spTree>
    <p:extLst>
      <p:ext uri="{BB962C8B-B14F-4D97-AF65-F5344CB8AC3E}">
        <p14:creationId xmlns:p14="http://schemas.microsoft.com/office/powerpoint/2010/main" val="200090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5392007" y="665936"/>
            <a:ext cx="6725746" cy="6370975"/>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Islamic civilization was the most cosmopolitan civilization of the Middle Ages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had a multicultural and pluralistic society, and wide-ranging international networks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While initially disruptive due to the passing of power from native Indian elites to Turkic Muslim elites, the Delhi Sultanate was responsible for integrating the Indian subcontinent into a growing world system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between 1000 and 1500, India's GDP grew nearly 80% up to $60.5 billion in 1500.</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was not as sophisticated as the Islamic world or China in terms of mechanical technology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Delhi Sultanate was largely responsible for the spread of papermaking from the Islamic world to the Indian subcontinent</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3" name="Picture 2" descr="Map 9.4  The Sultanate of Delhi.jpg">
            <a:extLst>
              <a:ext uri="{FF2B5EF4-FFF2-40B4-BE49-F238E27FC236}">
                <a16:creationId xmlns:a16="http://schemas.microsoft.com/office/drawing/2014/main" id="{98CA4787-5DAA-264C-9486-6BD28CD42CAF}"/>
              </a:ext>
            </a:extLst>
          </p:cNvPr>
          <p:cNvPicPr>
            <a:picLocks noChangeAspect="1"/>
          </p:cNvPicPr>
          <p:nvPr/>
        </p:nvPicPr>
        <p:blipFill rotWithShape="1">
          <a:blip r:embed="rId2"/>
          <a:srcRect b="8735"/>
          <a:stretch/>
        </p:blipFill>
        <p:spPr>
          <a:xfrm>
            <a:off x="-2" y="830997"/>
            <a:ext cx="5491424" cy="6027003"/>
          </a:xfrm>
          <a:prstGeom prst="rect">
            <a:avLst/>
          </a:prstGeom>
        </p:spPr>
      </p:pic>
      <p:sp>
        <p:nvSpPr>
          <p:cNvPr id="4" name="Rectangle 3">
            <a:extLst>
              <a:ext uri="{FF2B5EF4-FFF2-40B4-BE49-F238E27FC236}">
                <a16:creationId xmlns:a16="http://schemas.microsoft.com/office/drawing/2014/main" id="{398CBA13-B5F9-794D-AEDF-D825789B3ABC}"/>
              </a:ext>
            </a:extLst>
          </p:cNvPr>
          <p:cNvSpPr/>
          <p:nvPr/>
        </p:nvSpPr>
        <p:spPr>
          <a:xfrm>
            <a:off x="-1" y="0"/>
            <a:ext cx="12021015" cy="830997"/>
          </a:xfrm>
          <a:prstGeom prst="rect">
            <a:avLst/>
          </a:prstGeom>
        </p:spPr>
        <p:txBody>
          <a:bodyPr wrap="square">
            <a:spAutoFit/>
          </a:bodyPr>
          <a:lstStyle/>
          <a:p>
            <a:r>
              <a:rPr lang="en-US" sz="4800" b="1" dirty="0">
                <a:solidFill>
                  <a:srgbClr val="222222"/>
                </a:solidFill>
                <a:latin typeface="Times New Roman" panose="02020603050405020304" pitchFamily="18" charset="0"/>
                <a:cs typeface="Times New Roman" panose="02020603050405020304" pitchFamily="18" charset="0"/>
              </a:rPr>
              <a:t>DELHI SULTANATE-ECONOMY</a:t>
            </a:r>
          </a:p>
        </p:txBody>
      </p:sp>
    </p:spTree>
    <p:extLst>
      <p:ext uri="{BB962C8B-B14F-4D97-AF65-F5344CB8AC3E}">
        <p14:creationId xmlns:p14="http://schemas.microsoft.com/office/powerpoint/2010/main" val="63002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7172324" y="680224"/>
            <a:ext cx="5019675" cy="6370975"/>
          </a:xfrm>
          <a:prstGeom prst="rect">
            <a:avLst/>
          </a:prstGeom>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was not as sophisticated as the Islamic world or China in terms of mechanical technology</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Delhi Sultanate was largely responsible for the spread of papermaking from the Islamic world to the Indian subcontinent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was also during the Delhi Sultanate period that the spinning wheel spread across the Indian subcontinent.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diffusion of the spinning wheel, and the incorporation of the worm gear and crank handle into the roller cotton gin, led to greatly expanded Indian cotton textile production</a:t>
            </a:r>
            <a:endParaRPr lang="en-US" sz="3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98CBA13-B5F9-794D-AEDF-D825789B3ABC}"/>
              </a:ext>
            </a:extLst>
          </p:cNvPr>
          <p:cNvSpPr/>
          <p:nvPr/>
        </p:nvSpPr>
        <p:spPr>
          <a:xfrm>
            <a:off x="-1" y="0"/>
            <a:ext cx="12021015" cy="830997"/>
          </a:xfrm>
          <a:prstGeom prst="rect">
            <a:avLst/>
          </a:prstGeom>
        </p:spPr>
        <p:txBody>
          <a:bodyPr wrap="square">
            <a:spAutoFit/>
          </a:bodyPr>
          <a:lstStyle/>
          <a:p>
            <a:r>
              <a:rPr lang="en-US" sz="4800" b="1" dirty="0">
                <a:solidFill>
                  <a:srgbClr val="222222"/>
                </a:solidFill>
                <a:latin typeface="Times New Roman" panose="02020603050405020304" pitchFamily="18" charset="0"/>
                <a:cs typeface="Times New Roman" panose="02020603050405020304" pitchFamily="18" charset="0"/>
              </a:rPr>
              <a:t>DELHI SULTANATE-ECONOMY</a:t>
            </a:r>
          </a:p>
        </p:txBody>
      </p:sp>
      <p:pic>
        <p:nvPicPr>
          <p:cNvPr id="5" name="Picture 4">
            <a:extLst>
              <a:ext uri="{FF2B5EF4-FFF2-40B4-BE49-F238E27FC236}">
                <a16:creationId xmlns:a16="http://schemas.microsoft.com/office/drawing/2014/main" id="{CAD247E4-5EFE-EF46-9754-2C888296AAF7}"/>
              </a:ext>
            </a:extLst>
          </p:cNvPr>
          <p:cNvPicPr>
            <a:picLocks noChangeAspect="1"/>
          </p:cNvPicPr>
          <p:nvPr/>
        </p:nvPicPr>
        <p:blipFill>
          <a:blip r:embed="rId2"/>
          <a:stretch>
            <a:fillRect/>
          </a:stretch>
        </p:blipFill>
        <p:spPr>
          <a:xfrm>
            <a:off x="0" y="680224"/>
            <a:ext cx="3803199" cy="4429125"/>
          </a:xfrm>
          <a:prstGeom prst="rect">
            <a:avLst/>
          </a:prstGeom>
        </p:spPr>
      </p:pic>
      <p:pic>
        <p:nvPicPr>
          <p:cNvPr id="6" name="Picture 5">
            <a:extLst>
              <a:ext uri="{FF2B5EF4-FFF2-40B4-BE49-F238E27FC236}">
                <a16:creationId xmlns:a16="http://schemas.microsoft.com/office/drawing/2014/main" id="{50B6079B-A268-D248-B263-DE5A68D819F1}"/>
              </a:ext>
            </a:extLst>
          </p:cNvPr>
          <p:cNvPicPr>
            <a:picLocks noChangeAspect="1"/>
          </p:cNvPicPr>
          <p:nvPr/>
        </p:nvPicPr>
        <p:blipFill>
          <a:blip r:embed="rId3"/>
          <a:stretch>
            <a:fillRect/>
          </a:stretch>
        </p:blipFill>
        <p:spPr>
          <a:xfrm>
            <a:off x="3803199" y="2894786"/>
            <a:ext cx="3369125" cy="3706038"/>
          </a:xfrm>
          <a:prstGeom prst="rect">
            <a:avLst/>
          </a:prstGeom>
        </p:spPr>
      </p:pic>
    </p:spTree>
    <p:extLst>
      <p:ext uri="{BB962C8B-B14F-4D97-AF65-F5344CB8AC3E}">
        <p14:creationId xmlns:p14="http://schemas.microsoft.com/office/powerpoint/2010/main" val="90259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3F2F2-3505-6046-8467-DE8836DCCD05}"/>
              </a:ext>
            </a:extLst>
          </p:cNvPr>
          <p:cNvSpPr/>
          <p:nvPr/>
        </p:nvSpPr>
        <p:spPr>
          <a:xfrm>
            <a:off x="5120784" y="680224"/>
            <a:ext cx="7071215" cy="6863417"/>
          </a:xfrm>
          <a:prstGeom prst="rect">
            <a:avLst/>
          </a:prstGeom>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Muslim invasion was different from other invasions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he successful Muslim conquerors retained their Islamic identity and created new legal and administrative systems that challenged and usually in many cases superseded the existing systems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even influencing the non-Muslim rivals and common masses to a large extent, though the non-Muslim population was left to their own laws and customs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Creation of the Hindustani language which was a mixture of Arabic and traditional languages</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98CBA13-B5F9-794D-AEDF-D825789B3ABC}"/>
              </a:ext>
            </a:extLst>
          </p:cNvPr>
          <p:cNvSpPr/>
          <p:nvPr/>
        </p:nvSpPr>
        <p:spPr>
          <a:xfrm>
            <a:off x="-1" y="0"/>
            <a:ext cx="12021015" cy="830997"/>
          </a:xfrm>
          <a:prstGeom prst="rect">
            <a:avLst/>
          </a:prstGeom>
        </p:spPr>
        <p:txBody>
          <a:bodyPr wrap="square">
            <a:spAutoFit/>
          </a:bodyPr>
          <a:lstStyle/>
          <a:p>
            <a:r>
              <a:rPr lang="en-US" sz="4800" b="1" dirty="0">
                <a:solidFill>
                  <a:srgbClr val="222222"/>
                </a:solidFill>
                <a:latin typeface="Times New Roman" panose="02020603050405020304" pitchFamily="18" charset="0"/>
                <a:cs typeface="Times New Roman" panose="02020603050405020304" pitchFamily="18" charset="0"/>
              </a:rPr>
              <a:t>DELHI SULTANATE-CULTURE</a:t>
            </a:r>
          </a:p>
        </p:txBody>
      </p:sp>
      <p:pic>
        <p:nvPicPr>
          <p:cNvPr id="7" name="Picture 6" descr="Map 9.4  The Sultanate of Delhi.jpg">
            <a:extLst>
              <a:ext uri="{FF2B5EF4-FFF2-40B4-BE49-F238E27FC236}">
                <a16:creationId xmlns:a16="http://schemas.microsoft.com/office/drawing/2014/main" id="{15AF737A-22B2-094A-8F58-9B4A8409F3ED}"/>
              </a:ext>
            </a:extLst>
          </p:cNvPr>
          <p:cNvPicPr>
            <a:picLocks noChangeAspect="1"/>
          </p:cNvPicPr>
          <p:nvPr/>
        </p:nvPicPr>
        <p:blipFill rotWithShape="1">
          <a:blip r:embed="rId2"/>
          <a:srcRect b="8735"/>
          <a:stretch/>
        </p:blipFill>
        <p:spPr>
          <a:xfrm>
            <a:off x="-1" y="1130990"/>
            <a:ext cx="5120785" cy="5620215"/>
          </a:xfrm>
          <a:prstGeom prst="rect">
            <a:avLst/>
          </a:prstGeom>
        </p:spPr>
      </p:pic>
    </p:spTree>
    <p:extLst>
      <p:ext uri="{BB962C8B-B14F-4D97-AF65-F5344CB8AC3E}">
        <p14:creationId xmlns:p14="http://schemas.microsoft.com/office/powerpoint/2010/main" val="947200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83B67-200C-064C-8BAC-4BC5A5CFE25B}"/>
              </a:ext>
            </a:extLst>
          </p:cNvPr>
          <p:cNvPicPr>
            <a:picLocks noChangeAspect="1"/>
          </p:cNvPicPr>
          <p:nvPr/>
        </p:nvPicPr>
        <p:blipFill>
          <a:blip r:embed="rId2"/>
          <a:stretch>
            <a:fillRect/>
          </a:stretch>
        </p:blipFill>
        <p:spPr>
          <a:xfrm>
            <a:off x="1103147" y="33487"/>
            <a:ext cx="5141893" cy="6858000"/>
          </a:xfrm>
          <a:prstGeom prst="rect">
            <a:avLst/>
          </a:prstGeom>
        </p:spPr>
      </p:pic>
      <p:sp>
        <p:nvSpPr>
          <p:cNvPr id="3" name="Rectangle 2">
            <a:extLst>
              <a:ext uri="{FF2B5EF4-FFF2-40B4-BE49-F238E27FC236}">
                <a16:creationId xmlns:a16="http://schemas.microsoft.com/office/drawing/2014/main" id="{E987AC81-4921-244A-B5ED-A5F78606FFEA}"/>
              </a:ext>
            </a:extLst>
          </p:cNvPr>
          <p:cNvSpPr/>
          <p:nvPr/>
        </p:nvSpPr>
        <p:spPr>
          <a:xfrm>
            <a:off x="6523821" y="33487"/>
            <a:ext cx="4879695" cy="2554545"/>
          </a:xfrm>
          <a:prstGeom prst="rect">
            <a:avLst/>
          </a:prstGeom>
        </p:spPr>
        <p:txBody>
          <a:bodyPr wrap="square">
            <a:spAutoFit/>
          </a:bodyPr>
          <a:lstStyle/>
          <a:p>
            <a:r>
              <a:rPr lang="en-US" sz="4000" b="1" i="0" dirty="0">
                <a:solidFill>
                  <a:srgbClr val="222222"/>
                </a:solidFill>
                <a:effectLst/>
                <a:latin typeface="Times New Roman" panose="02020603050405020304" pitchFamily="18" charset="0"/>
                <a:cs typeface="Times New Roman" panose="02020603050405020304" pitchFamily="18" charset="0"/>
              </a:rPr>
              <a:t>This is a picture of </a:t>
            </a:r>
            <a:r>
              <a:rPr lang="en-US" sz="4000" b="1" i="0" dirty="0" err="1">
                <a:solidFill>
                  <a:srgbClr val="222222"/>
                </a:solidFill>
                <a:effectLst/>
                <a:latin typeface="Times New Roman" panose="02020603050405020304" pitchFamily="18" charset="0"/>
                <a:cs typeface="Times New Roman" panose="02020603050405020304" pitchFamily="18" charset="0"/>
              </a:rPr>
              <a:t>Qutb</a:t>
            </a:r>
            <a:r>
              <a:rPr lang="en-US" sz="4000" b="1" i="0" dirty="0">
                <a:solidFill>
                  <a:srgbClr val="222222"/>
                </a:solidFill>
                <a:effectLst/>
                <a:latin typeface="Times New Roman" panose="02020603050405020304" pitchFamily="18" charset="0"/>
                <a:cs typeface="Times New Roman" panose="02020603050405020304" pitchFamily="18" charset="0"/>
              </a:rPr>
              <a:t> </a:t>
            </a:r>
            <a:r>
              <a:rPr lang="en-US" sz="4000" b="1" i="0" dirty="0" err="1">
                <a:solidFill>
                  <a:srgbClr val="222222"/>
                </a:solidFill>
                <a:effectLst/>
                <a:latin typeface="Times New Roman" panose="02020603050405020304" pitchFamily="18" charset="0"/>
                <a:cs typeface="Times New Roman" panose="02020603050405020304" pitchFamily="18" charset="0"/>
              </a:rPr>
              <a:t>minar</a:t>
            </a:r>
            <a:r>
              <a:rPr lang="en-US" sz="4000" b="1" i="0" dirty="0">
                <a:solidFill>
                  <a:srgbClr val="222222"/>
                </a:solidFill>
                <a:effectLst/>
                <a:latin typeface="Times New Roman" panose="02020603050405020304" pitchFamily="18" charset="0"/>
                <a:cs typeface="Times New Roman" panose="02020603050405020304" pitchFamily="18" charset="0"/>
              </a:rPr>
              <a:t> (Qutub </a:t>
            </a:r>
            <a:r>
              <a:rPr lang="en-US" sz="4000" b="1" i="0" dirty="0" err="1">
                <a:solidFill>
                  <a:srgbClr val="222222"/>
                </a:solidFill>
                <a:effectLst/>
                <a:latin typeface="Times New Roman" panose="02020603050405020304" pitchFamily="18" charset="0"/>
                <a:cs typeface="Times New Roman" panose="02020603050405020304" pitchFamily="18" charset="0"/>
              </a:rPr>
              <a:t>Minar</a:t>
            </a:r>
            <a:r>
              <a:rPr lang="en-US" sz="4000" b="1" i="0" dirty="0">
                <a:solidFill>
                  <a:srgbClr val="222222"/>
                </a:solidFill>
                <a:effectLst/>
                <a:latin typeface="Times New Roman" panose="02020603050405020304" pitchFamily="18" charset="0"/>
                <a:cs typeface="Times New Roman" panose="02020603050405020304" pitchFamily="18" charset="0"/>
              </a:rPr>
              <a:t>).</a:t>
            </a:r>
          </a:p>
          <a:p>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9681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1406</Words>
  <Application>Microsoft Office PowerPoint</Application>
  <PresentationFormat>Widescreen</PresentationFormat>
  <Paragraphs>104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STOP AND JOT</vt:lpstr>
      <vt:lpstr>PowerPoint Presentation</vt:lpstr>
      <vt:lpstr>PowerPoint Presentation</vt:lpstr>
      <vt:lpstr>STOP AND JOT</vt:lpstr>
      <vt:lpstr>PowerPoint Presentation</vt:lpstr>
      <vt:lpstr>HISTORICAL CONTEXT OF SELJUKS You can take notes here</vt:lpstr>
      <vt:lpstr>PowerPoint Presentation</vt:lpstr>
      <vt:lpstr>PowerPoint Presentation</vt:lpstr>
      <vt:lpstr>PowerPoint Presentation</vt:lpstr>
      <vt:lpstr>STOP AND JOT</vt:lpstr>
      <vt:lpstr>PowerPoint Presentation</vt:lpstr>
      <vt:lpstr>PowerPoint Presentation</vt:lpstr>
      <vt:lpstr>PowerPoint Presentation</vt:lpstr>
      <vt:lpstr>PowerPoint Presentation</vt:lpstr>
      <vt:lpstr>PowerPoint Presentation</vt:lpstr>
      <vt:lpstr>PowerPoint Presentation</vt:lpstr>
      <vt:lpstr>STOP AND JOT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Tedrow</dc:creator>
  <cp:lastModifiedBy>theodore brown</cp:lastModifiedBy>
  <cp:revision>2</cp:revision>
  <dcterms:created xsi:type="dcterms:W3CDTF">2019-10-19T13:44:38Z</dcterms:created>
  <dcterms:modified xsi:type="dcterms:W3CDTF">2024-09-09T02:11:51Z</dcterms:modified>
</cp:coreProperties>
</file>